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8"/>
  </p:notesMasterIdLst>
  <p:sldIdLst>
    <p:sldId id="257" r:id="rId2"/>
    <p:sldId id="263" r:id="rId3"/>
    <p:sldId id="393" r:id="rId4"/>
    <p:sldId id="402" r:id="rId5"/>
    <p:sldId id="264" r:id="rId6"/>
    <p:sldId id="423" r:id="rId7"/>
    <p:sldId id="424" r:id="rId8"/>
    <p:sldId id="397" r:id="rId9"/>
    <p:sldId id="265" r:id="rId10"/>
    <p:sldId id="342" r:id="rId11"/>
    <p:sldId id="345" r:id="rId12"/>
    <p:sldId id="403" r:id="rId13"/>
    <p:sldId id="404" r:id="rId14"/>
    <p:sldId id="406" r:id="rId15"/>
    <p:sldId id="343" r:id="rId16"/>
    <p:sldId id="409" r:id="rId17"/>
    <p:sldId id="410" r:id="rId18"/>
    <p:sldId id="259" r:id="rId19"/>
    <p:sldId id="411" r:id="rId20"/>
    <p:sldId id="412" r:id="rId21"/>
    <p:sldId id="413" r:id="rId22"/>
    <p:sldId id="414" r:id="rId23"/>
    <p:sldId id="415" r:id="rId24"/>
    <p:sldId id="416" r:id="rId25"/>
    <p:sldId id="417" r:id="rId26"/>
    <p:sldId id="418" r:id="rId27"/>
    <p:sldId id="370" r:id="rId28"/>
    <p:sldId id="419" r:id="rId29"/>
    <p:sldId id="427" r:id="rId30"/>
    <p:sldId id="375" r:id="rId31"/>
    <p:sldId id="425" r:id="rId32"/>
    <p:sldId id="426" r:id="rId33"/>
    <p:sldId id="401" r:id="rId34"/>
    <p:sldId id="420" r:id="rId35"/>
    <p:sldId id="421" r:id="rId36"/>
    <p:sldId id="422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.-H. Jeon" initials="CJ" lastIdx="1" clrIdx="0">
    <p:extLst>
      <p:ext uri="{19B8F6BF-5375-455C-9EA6-DF929625EA0E}">
        <p15:presenceInfo xmlns:p15="http://schemas.microsoft.com/office/powerpoint/2012/main" userId="8173da272627e0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15" autoAdjust="0"/>
    <p:restoredTop sz="89695" autoAdjust="0"/>
  </p:normalViewPr>
  <p:slideViewPr>
    <p:cSldViewPr snapToGrid="0">
      <p:cViewPr varScale="1">
        <p:scale>
          <a:sx n="66" d="100"/>
          <a:sy n="66" d="100"/>
        </p:scale>
        <p:origin x="134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49" d="100"/>
          <a:sy n="49" d="100"/>
        </p:scale>
        <p:origin x="2674" y="2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02600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194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44832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0091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8880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06978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‘~</a:t>
            </a:r>
            <a:r>
              <a:rPr lang="ko-KR" altLang="en-US" dirty="0"/>
              <a:t>아</a:t>
            </a:r>
            <a:r>
              <a:rPr lang="en-US" altLang="ko-KR" dirty="0"/>
              <a:t>/</a:t>
            </a:r>
            <a:r>
              <a:rPr lang="ko-KR" altLang="en-US" dirty="0"/>
              <a:t>어 </a:t>
            </a:r>
            <a:r>
              <a:rPr lang="ko-KR" altLang="en-US" dirty="0" err="1"/>
              <a:t>내다＇는</a:t>
            </a:r>
            <a:r>
              <a:rPr lang="ko-KR" altLang="en-US" dirty="0"/>
              <a:t> 동사에 붙어 앞의 행위를 끝내 이루게 됨을 말할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4432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사진에 있는 것은 무엇인가요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한국의 옛 건물과 탑을 본 적이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3208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09718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45794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22055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2007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61100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79436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대화</a:t>
            </a:r>
            <a:r>
              <a:rPr lang="en-US" altLang="ko-KR" dirty="0"/>
              <a:t>(p23)</a:t>
            </a:r>
            <a:r>
              <a:rPr lang="ko-KR" altLang="en-US" dirty="0"/>
              <a:t>와 듣고 말하기</a:t>
            </a:r>
            <a:r>
              <a:rPr lang="en-US" altLang="ko-KR" dirty="0"/>
              <a:t>(p26)</a:t>
            </a:r>
            <a:r>
              <a:rPr lang="ko-KR" altLang="en-US" dirty="0"/>
              <a:t> 중 선택하여 수업할 수 있습니다</a:t>
            </a:r>
            <a:r>
              <a:rPr lang="en-US" altLang="ko-KR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도입질문을 한다</a:t>
            </a:r>
            <a:r>
              <a:rPr lang="en-US" altLang="ko-KR" sz="1200" dirty="0"/>
              <a:t>: </a:t>
            </a:r>
            <a:r>
              <a:rPr lang="ko-KR" altLang="en-US" sz="1200" dirty="0"/>
              <a:t>무엇에 대해 이야기 하고 있나요</a:t>
            </a:r>
            <a:r>
              <a:rPr lang="en-US" altLang="ko-KR" sz="1200" dirty="0"/>
              <a:t>? ‘</a:t>
            </a:r>
            <a:r>
              <a:rPr lang="ko-KR" altLang="en-US" sz="1200" dirty="0"/>
              <a:t>임금님 귀는 당나귀 귀</a:t>
            </a:r>
            <a:r>
              <a:rPr lang="en-US" altLang="ko-KR" sz="1200" dirty="0"/>
              <a:t>’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본문을 듣기 전에 그림을 보고 내용을 유추해본다</a:t>
            </a:r>
            <a:r>
              <a:rPr lang="en-US" altLang="ko-KR" sz="12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자막을 보지 않고 듣도록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4)   </a:t>
            </a:r>
            <a:r>
              <a:rPr lang="ko-KR" altLang="en-US" sz="1200" dirty="0"/>
              <a:t>이해질문</a:t>
            </a:r>
            <a:r>
              <a:rPr lang="en-US" altLang="ko-KR" sz="1200" dirty="0"/>
              <a:t>: 1. </a:t>
            </a:r>
            <a:r>
              <a:rPr lang="ko-KR" altLang="en-US" sz="1200" dirty="0"/>
              <a:t>무엇에 대한 이야기 인가요</a:t>
            </a:r>
            <a:r>
              <a:rPr lang="en-US" altLang="ko-KR" sz="1200" dirty="0"/>
              <a:t>? </a:t>
            </a:r>
            <a:r>
              <a:rPr lang="ko-KR" altLang="en-US" sz="1200" dirty="0"/>
              <a:t>산수유에 대한 전설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                  2. </a:t>
            </a:r>
            <a:r>
              <a:rPr lang="ko-KR" altLang="en-US" dirty="0"/>
              <a:t>왕은 어떤 모습인가요</a:t>
            </a:r>
            <a:r>
              <a:rPr lang="en-US" altLang="ko-KR" dirty="0"/>
              <a:t>? </a:t>
            </a:r>
            <a:r>
              <a:rPr lang="ko-KR" altLang="en-US" dirty="0"/>
              <a:t>귀가 당나귀 귀처럼 길어졌다</a:t>
            </a:r>
            <a:r>
              <a:rPr lang="en-US" altLang="ko-KR" dirty="0"/>
              <a:t>. </a:t>
            </a:r>
          </a:p>
          <a:p>
            <a:pPr marL="228600" indent="-228600">
              <a:buAutoNum type="arabicParenR" startAt="5"/>
            </a:pPr>
            <a:r>
              <a:rPr lang="ko-KR" altLang="en-US" sz="1200" dirty="0"/>
              <a:t>답을 생각하면서 다시 듣는다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 startAt="5"/>
            </a:pPr>
            <a:r>
              <a:rPr lang="ko-KR" altLang="en-US" sz="1200" dirty="0"/>
              <a:t>한 문장 씩 듣고 따라 하게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7)   </a:t>
            </a:r>
            <a:r>
              <a:rPr lang="ko-KR" altLang="en-US" sz="1200" dirty="0"/>
              <a:t>과제</a:t>
            </a:r>
            <a:r>
              <a:rPr lang="en-US" altLang="ko-KR" sz="1200" dirty="0"/>
              <a:t>: </a:t>
            </a:r>
            <a:r>
              <a:rPr lang="ko-KR" altLang="en-US" sz="1200" dirty="0"/>
              <a:t>혼자 혹은 가족과 역할을 나누어 감정을 실어 대화를 읽고 녹음</a:t>
            </a:r>
            <a:r>
              <a:rPr lang="en-US" altLang="ko-KR" sz="1200" dirty="0"/>
              <a:t>/</a:t>
            </a:r>
            <a:r>
              <a:rPr lang="ko-KR" altLang="en-US" sz="1200" dirty="0"/>
              <a:t>녹화해서 교사에게 보낸다</a:t>
            </a:r>
            <a:r>
              <a:rPr lang="en-US" altLang="ko-KR" sz="1200" dirty="0"/>
              <a:t>.(</a:t>
            </a:r>
            <a:r>
              <a:rPr lang="ko-KR" altLang="en-US" sz="1200" dirty="0"/>
              <a:t>카톡</a:t>
            </a:r>
            <a:r>
              <a:rPr lang="en-US" altLang="ko-KR" sz="1200" dirty="0"/>
              <a:t>, </a:t>
            </a:r>
            <a:r>
              <a:rPr lang="ko-KR" altLang="en-US" sz="1200" dirty="0"/>
              <a:t>이메일</a:t>
            </a:r>
            <a:r>
              <a:rPr lang="en-US" altLang="ko-KR" sz="12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058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듣기 질문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sz="1200" dirty="0"/>
              <a:t>1. </a:t>
            </a:r>
            <a:r>
              <a:rPr lang="ko-KR" altLang="en-US" sz="1200" dirty="0"/>
              <a:t>무엇에 대한 이야기 인가요</a:t>
            </a:r>
            <a:r>
              <a:rPr lang="en-US" altLang="ko-KR" sz="1200" dirty="0"/>
              <a:t>? </a:t>
            </a:r>
            <a:r>
              <a:rPr lang="ko-KR" altLang="en-US" sz="1200" dirty="0"/>
              <a:t>산수유에 대한 전설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2. </a:t>
            </a:r>
            <a:r>
              <a:rPr lang="ko-KR" altLang="en-US" dirty="0"/>
              <a:t>왕은 어떤 모습인가요</a:t>
            </a:r>
            <a:r>
              <a:rPr lang="en-US" altLang="ko-KR" dirty="0"/>
              <a:t>? </a:t>
            </a:r>
            <a:r>
              <a:rPr lang="ko-KR" altLang="en-US" dirty="0"/>
              <a:t>귀가 당나귀 귀처럼 길어졌다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그림설명</a:t>
            </a:r>
            <a:r>
              <a:rPr lang="en-US" altLang="ko-KR" dirty="0"/>
              <a:t>: </a:t>
            </a:r>
            <a:r>
              <a:rPr lang="ko-KR" altLang="en-US" dirty="0"/>
              <a:t>산수유 나무</a:t>
            </a:r>
            <a:r>
              <a:rPr lang="en-US" altLang="ko-KR" dirty="0"/>
              <a:t>, </a:t>
            </a:r>
            <a:r>
              <a:rPr lang="ko-KR" altLang="en-US" dirty="0"/>
              <a:t>산수유 열매</a:t>
            </a:r>
            <a:r>
              <a:rPr lang="en-US" altLang="ko-KR" dirty="0"/>
              <a:t>, </a:t>
            </a:r>
            <a:r>
              <a:rPr lang="ko-KR" altLang="en-US" dirty="0"/>
              <a:t>당나귀</a:t>
            </a: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067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874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왕릉</a:t>
            </a:r>
            <a:r>
              <a:rPr lang="en-US" altLang="ko-KR" dirty="0"/>
              <a:t>, </a:t>
            </a:r>
            <a:r>
              <a:rPr lang="ko-KR" altLang="en-US" dirty="0"/>
              <a:t>포석정</a:t>
            </a:r>
            <a:r>
              <a:rPr lang="en-US" altLang="ko-KR" dirty="0"/>
              <a:t>, </a:t>
            </a:r>
            <a:r>
              <a:rPr lang="ko-KR" altLang="en-US" dirty="0"/>
              <a:t>남산</a:t>
            </a:r>
            <a:r>
              <a:rPr lang="en-US" altLang="ko-KR" dirty="0"/>
              <a:t>, </a:t>
            </a:r>
            <a:r>
              <a:rPr lang="ko-KR" altLang="en-US" dirty="0"/>
              <a:t>석굴암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257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106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금문교</a:t>
            </a:r>
            <a:endParaRPr lang="en-US" altLang="ko-KR" dirty="0"/>
          </a:p>
          <a:p>
            <a:r>
              <a:rPr lang="ko-KR" altLang="en-US" dirty="0"/>
              <a:t>에펠 탑</a:t>
            </a:r>
            <a:endParaRPr lang="en-US" altLang="ko-KR" dirty="0"/>
          </a:p>
          <a:p>
            <a:r>
              <a:rPr lang="ko-KR" altLang="en-US" dirty="0"/>
              <a:t>링컨 기념관 과 </a:t>
            </a:r>
            <a:r>
              <a:rPr lang="ko-KR" altLang="en-US" dirty="0" err="1"/>
              <a:t>리플렉팅</a:t>
            </a:r>
            <a:r>
              <a:rPr lang="ko-KR" altLang="en-US" dirty="0"/>
              <a:t> 풀</a:t>
            </a:r>
            <a:endParaRPr lang="en-US" altLang="ko-KR" dirty="0"/>
          </a:p>
          <a:p>
            <a:r>
              <a:rPr lang="en-US" altLang="ko-KR" dirty="0"/>
              <a:t>911 </a:t>
            </a:r>
            <a:r>
              <a:rPr lang="ko-KR" altLang="en-US" dirty="0"/>
              <a:t>기념관</a:t>
            </a:r>
            <a:endParaRPr lang="en-US" altLang="ko-KR" dirty="0"/>
          </a:p>
          <a:p>
            <a:r>
              <a:rPr lang="ko-KR" altLang="en-US" dirty="0"/>
              <a:t>시드니 오페라 하우스</a:t>
            </a:r>
            <a:endParaRPr lang="en-US" altLang="ko-KR" dirty="0"/>
          </a:p>
          <a:p>
            <a:r>
              <a:rPr lang="ko-KR" altLang="en-US" dirty="0" err="1"/>
              <a:t>알카트라즈</a:t>
            </a:r>
            <a:r>
              <a:rPr lang="ko-KR" altLang="en-US" dirty="0"/>
              <a:t> 감옥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298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215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285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1693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249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3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ko-KR" altLang="en-US" dirty="0"/>
              <a:t>천년 동안 신라의 도읍이었다</a:t>
            </a:r>
            <a:r>
              <a:rPr lang="en-US" altLang="ko-KR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07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56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87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738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dirty="0"/>
              <a:t>대화</a:t>
            </a:r>
            <a:r>
              <a:rPr lang="en-US" altLang="ko-KR" sz="800" dirty="0"/>
              <a:t>(p23)</a:t>
            </a:r>
            <a:r>
              <a:rPr lang="ko-KR" altLang="en-US" sz="800" dirty="0"/>
              <a:t>와 듣고 말하기</a:t>
            </a:r>
            <a:r>
              <a:rPr lang="en-US" altLang="ko-KR" sz="800" dirty="0"/>
              <a:t>(p26)</a:t>
            </a:r>
            <a:r>
              <a:rPr lang="ko-KR" altLang="en-US" sz="800" dirty="0"/>
              <a:t> 중 선택하여 수업할 수 있습니다</a:t>
            </a:r>
            <a:r>
              <a:rPr lang="en-US" altLang="ko-KR" sz="8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도입질문을 한다</a:t>
            </a:r>
            <a:r>
              <a:rPr lang="en-US" altLang="ko-KR" sz="800" dirty="0"/>
              <a:t>: </a:t>
            </a:r>
            <a:r>
              <a:rPr lang="ko-KR" altLang="en-US" sz="800" dirty="0"/>
              <a:t>그림 속에 있는 유적을 본적이 있나요</a:t>
            </a:r>
            <a:r>
              <a:rPr lang="en-US" altLang="ko-KR" sz="800" dirty="0"/>
              <a:t>?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본문을 듣기 전에 그림을 보고 내용을 유추해본다</a:t>
            </a:r>
            <a:r>
              <a:rPr lang="en-US" altLang="ko-KR" sz="800" dirty="0"/>
              <a:t>. : </a:t>
            </a:r>
            <a:r>
              <a:rPr lang="ko-KR" altLang="en-US" sz="800" dirty="0"/>
              <a:t>경주와 첨성대에 대한 글임을 알려준다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자막을 보지 않고 듣도록 한다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이해질문</a:t>
            </a:r>
            <a:r>
              <a:rPr lang="en-US" altLang="ko-KR" sz="800" dirty="0"/>
              <a:t>: </a:t>
            </a:r>
            <a:r>
              <a:rPr lang="ko-KR" altLang="en-US" sz="800" dirty="0"/>
              <a:t>진호는 어디에 살고 있나요</a:t>
            </a:r>
            <a:r>
              <a:rPr lang="en-US" altLang="ko-KR" sz="800" dirty="0"/>
              <a:t>? </a:t>
            </a:r>
            <a:r>
              <a:rPr lang="ko-KR" altLang="en-US" sz="800" dirty="0"/>
              <a:t>경주</a:t>
            </a:r>
            <a:r>
              <a:rPr lang="en-US" altLang="ko-KR" sz="800" dirty="0"/>
              <a:t>                      </a:t>
            </a:r>
          </a:p>
          <a:p>
            <a:pPr marL="0" indent="0">
              <a:buNone/>
            </a:pPr>
            <a:r>
              <a:rPr lang="ko-KR" altLang="en-US" sz="800" dirty="0"/>
              <a:t>                      대화에 나온 유적은 무엇이 있나요</a:t>
            </a:r>
            <a:r>
              <a:rPr lang="en-US" altLang="ko-KR" sz="800" dirty="0"/>
              <a:t>? </a:t>
            </a:r>
            <a:r>
              <a:rPr lang="ko-KR" altLang="en-US" sz="800" dirty="0"/>
              <a:t>화려한 왕관</a:t>
            </a:r>
            <a:r>
              <a:rPr lang="en-US" altLang="ko-KR" sz="800" dirty="0"/>
              <a:t>, </a:t>
            </a:r>
            <a:r>
              <a:rPr lang="ko-KR" altLang="en-US" sz="800" dirty="0"/>
              <a:t>왕릉</a:t>
            </a:r>
            <a:r>
              <a:rPr lang="en-US" altLang="ko-KR" sz="800" dirty="0"/>
              <a:t>, </a:t>
            </a:r>
            <a:r>
              <a:rPr lang="ko-KR" altLang="en-US" sz="800" dirty="0"/>
              <a:t>첨성대</a:t>
            </a:r>
            <a:endParaRPr lang="en-US" altLang="ko-KR" sz="800" dirty="0"/>
          </a:p>
          <a:p>
            <a:pPr marL="0" indent="0">
              <a:buNone/>
            </a:pPr>
            <a:r>
              <a:rPr lang="en-US" altLang="ko-KR" sz="800" dirty="0"/>
              <a:t>5)  </a:t>
            </a:r>
            <a:r>
              <a:rPr lang="ko-KR" altLang="en-US" sz="800" dirty="0"/>
              <a:t>답을 생각하면서 다시 듣는다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6)  </a:t>
            </a:r>
            <a:r>
              <a:rPr lang="ko-KR" altLang="en-US" sz="800" dirty="0"/>
              <a:t>한 </a:t>
            </a:r>
            <a:r>
              <a:rPr lang="ko-KR" altLang="en-US" sz="800" dirty="0" err="1"/>
              <a:t>문장씩</a:t>
            </a:r>
            <a:r>
              <a:rPr lang="ko-KR" altLang="en-US" sz="800" dirty="0"/>
              <a:t> 듣고 따라 하게 한다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7)  </a:t>
            </a:r>
            <a:r>
              <a:rPr lang="ko-KR" altLang="en-US" sz="800" dirty="0"/>
              <a:t>과제</a:t>
            </a:r>
            <a:r>
              <a:rPr lang="en-US" altLang="ko-KR" sz="800" dirty="0"/>
              <a:t>: </a:t>
            </a:r>
            <a:r>
              <a:rPr lang="ko-KR" altLang="en-US" sz="800" dirty="0"/>
              <a:t>혼자 혹은 가족과 역할을 나누어 감정을 실어 대화를 읽고 녹음</a:t>
            </a:r>
            <a:r>
              <a:rPr lang="en-US" altLang="ko-KR" sz="800" dirty="0"/>
              <a:t>/</a:t>
            </a:r>
            <a:r>
              <a:rPr lang="ko-KR" altLang="en-US" sz="800" dirty="0"/>
              <a:t>녹화해서 교사에게 보낸다</a:t>
            </a:r>
            <a:r>
              <a:rPr lang="en-US" altLang="ko-KR" sz="800" dirty="0"/>
              <a:t>.(</a:t>
            </a:r>
            <a:r>
              <a:rPr lang="ko-KR" altLang="en-US" sz="800" dirty="0"/>
              <a:t>카톡</a:t>
            </a:r>
            <a:r>
              <a:rPr lang="en-US" altLang="ko-KR" sz="800" dirty="0"/>
              <a:t>, </a:t>
            </a:r>
            <a:r>
              <a:rPr lang="ko-KR" altLang="en-US" sz="800" dirty="0"/>
              <a:t>이메일</a:t>
            </a:r>
            <a:r>
              <a:rPr lang="en-US" altLang="ko-KR" sz="8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0536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‘</a:t>
            </a:r>
            <a:r>
              <a:rPr lang="en-US" altLang="ko-KR" dirty="0"/>
              <a:t>-(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ㄹ수록＇은 동사</a:t>
            </a:r>
            <a:r>
              <a:rPr lang="en-US" altLang="ko-KR" dirty="0"/>
              <a:t>, </a:t>
            </a:r>
            <a:r>
              <a:rPr lang="ko-KR" altLang="en-US" dirty="0"/>
              <a:t>형용사에 붙어 앞 절의 상황이나 정도가 더 심해질 경우</a:t>
            </a:r>
            <a:r>
              <a:rPr lang="en-US" altLang="ko-KR" dirty="0"/>
              <a:t>, </a:t>
            </a:r>
            <a:r>
              <a:rPr lang="ko-KR" altLang="en-US" dirty="0" err="1"/>
              <a:t>뒤절의</a:t>
            </a:r>
            <a:r>
              <a:rPr lang="ko-KR" altLang="en-US" dirty="0"/>
              <a:t> 상황이나 정도도 더하거나 </a:t>
            </a:r>
            <a:r>
              <a:rPr lang="ko-KR" altLang="en-US" dirty="0" err="1"/>
              <a:t>덜해짐을</a:t>
            </a:r>
            <a:r>
              <a:rPr lang="ko-KR" altLang="en-US" dirty="0"/>
              <a:t> 나타낼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29.png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3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HIV4uuN0zk?feature=oembed" TargetMode="External"/><Relationship Id="rId5" Type="http://schemas.openxmlformats.org/officeDocument/2006/relationships/image" Target="../media/image37.jpe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38.png"/><Relationship Id="rId7" Type="http://schemas.openxmlformats.org/officeDocument/2006/relationships/image" Target="../media/image42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6.png"/><Relationship Id="rId11" Type="http://schemas.openxmlformats.org/officeDocument/2006/relationships/image" Target="../media/image44.wmf"/><Relationship Id="rId5" Type="http://schemas.openxmlformats.org/officeDocument/2006/relationships/image" Target="../media/image45.png"/><Relationship Id="rId10" Type="http://schemas.openxmlformats.org/officeDocument/2006/relationships/oleObject" Target="../embeddings/oleObject1.bin"/><Relationship Id="rId4" Type="http://schemas.openxmlformats.org/officeDocument/2006/relationships/image" Target="../media/image38.png"/><Relationship Id="rId9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6o8OZuzBPk?feature=oembed" TargetMode="External"/><Relationship Id="rId6" Type="http://schemas.openxmlformats.org/officeDocument/2006/relationships/image" Target="../media/image52.emf"/><Relationship Id="rId5" Type="http://schemas.openxmlformats.org/officeDocument/2006/relationships/image" Target="../media/image51.jpeg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emf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kr.pixtastock.com/illustration/9623566" TargetMode="External"/><Relationship Id="rId3" Type="http://schemas.openxmlformats.org/officeDocument/2006/relationships/hyperlink" Target="https://heritage.unesco.or.kr/&#44221;&#51452;&#50669;&#49324;&#50976;&#51201;&#51648;&#44396;/" TargetMode="External"/><Relationship Id="rId7" Type="http://schemas.openxmlformats.org/officeDocument/2006/relationships/hyperlink" Target="https://kr.pixtastock.com/illustration/38951594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ews.chosun.com/site/data/html_dir/2018/08/29/2018082904311.html" TargetMode="External"/><Relationship Id="rId11" Type="http://schemas.openxmlformats.org/officeDocument/2006/relationships/hyperlink" Target="https://xaxo.tistory.com/219" TargetMode="External"/><Relationship Id="rId5" Type="http://schemas.openxmlformats.org/officeDocument/2006/relationships/hyperlink" Target="https://www.youtube.com/watch?v=FrIWI7HvB2g" TargetMode="External"/><Relationship Id="rId10" Type="http://schemas.openxmlformats.org/officeDocument/2006/relationships/hyperlink" Target="https://myanimals.co.kr/training/differences-between-a-donkey-mule-and-ass/" TargetMode="External"/><Relationship Id="rId4" Type="http://schemas.openxmlformats.org/officeDocument/2006/relationships/hyperlink" Target="http://tour.gb.go.kr/en/page.do?con_uid=18023&amp;pageNo=&amp;pageSize=&amp;code_uid=1005&amp;srchKwd=&amp;srchFunc=&amp;srchArea=&amp;srchDate=&amp;srchSearch=&amp;srchSearchArea=&amp;pageNo=&amp;cmd=2&amp;mnu_uid=298" TargetMode="External"/><Relationship Id="rId9" Type="http://schemas.openxmlformats.org/officeDocument/2006/relationships/hyperlink" Target="http://www.clker.com/clipart-397666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FrIWI7HvB2g?feature=oembed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11100033/5-1_unit-2-&#48380;&#49688;&#47197;-&#47588;&#47141;&#51201;&#51064;-&#44221;&#51452;-flash-cards/?new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s://quizlet.com/508678735/5-1-_unit-6-&#45236;&#44032;-&#51339;&#50500;&#54616;&#45716;-&#47564;&#54868;-&#50689;&#54868;-&#51452;&#51064;&#44277;-flash-cards/?new" TargetMode="External"/><Relationship Id="rId4" Type="http://schemas.openxmlformats.org/officeDocument/2006/relationships/hyperlink" Target="https://quizlet.com/511099507/5-1_unit-3-&#44032;&#51313;-&#44057;&#51008;-&#51060;&#50883;&#49324;&#52492;-flash-cards/?new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5-1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9239" y="3342733"/>
            <a:ext cx="148327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자다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826" y="3350092"/>
            <a:ext cx="56102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잘수록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9239" y="2514599"/>
            <a:ext cx="11231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하다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826" y="2514599"/>
            <a:ext cx="5033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할수록</a:t>
            </a: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7634" y="4170867"/>
            <a:ext cx="33000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생각하다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826" y="4185585"/>
            <a:ext cx="58769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생각할수록</a:t>
            </a: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9056" y="4999001"/>
            <a:ext cx="13436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보다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826" y="5021078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볼수록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340301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ㄹ수록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 or adjective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+</a:t>
            </a:r>
            <a:r>
              <a:rPr lang="en-US" altLang="ko-KR" sz="3000" dirty="0">
                <a:solidFill>
                  <a:srgbClr val="FF0000"/>
                </a:solidFill>
              </a:rPr>
              <a:t> ~(</a:t>
            </a:r>
            <a:r>
              <a:rPr lang="ko-KR" altLang="en-US" sz="3000" dirty="0">
                <a:solidFill>
                  <a:srgbClr val="FF0000"/>
                </a:solidFill>
              </a:rPr>
              <a:t>으</a:t>
            </a:r>
            <a:r>
              <a:rPr lang="en-US" altLang="ko-KR" sz="3000" dirty="0">
                <a:solidFill>
                  <a:srgbClr val="FF0000"/>
                </a:solidFill>
              </a:rPr>
              <a:t>)</a:t>
            </a:r>
            <a:r>
              <a:rPr lang="ko-KR" altLang="en-US" sz="3000" dirty="0">
                <a:solidFill>
                  <a:srgbClr val="FF0000"/>
                </a:solidFill>
              </a:rPr>
              <a:t>ㄹ수록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>
            <a:cxnSpLocks/>
          </p:cNvCxnSpPr>
          <p:nvPr/>
        </p:nvCxnSpPr>
        <p:spPr>
          <a:xfrm>
            <a:off x="5266545" y="288967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>
            <a:cxnSpLocks/>
          </p:cNvCxnSpPr>
          <p:nvPr/>
        </p:nvCxnSpPr>
        <p:spPr>
          <a:xfrm>
            <a:off x="5266545" y="368439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>
            <a:cxnSpLocks/>
          </p:cNvCxnSpPr>
          <p:nvPr/>
        </p:nvCxnSpPr>
        <p:spPr>
          <a:xfrm>
            <a:off x="5266545" y="447911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>
            <a:cxnSpLocks/>
          </p:cNvCxnSpPr>
          <p:nvPr/>
        </p:nvCxnSpPr>
        <p:spPr>
          <a:xfrm>
            <a:off x="5266545" y="527383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12D91-018D-49D4-8D0D-88E3DAFC7BCF}"/>
              </a:ext>
            </a:extLst>
          </p:cNvPr>
          <p:cNvGrpSpPr/>
          <p:nvPr/>
        </p:nvGrpSpPr>
        <p:grpSpPr>
          <a:xfrm>
            <a:off x="2150596" y="86290"/>
            <a:ext cx="7130137" cy="929824"/>
            <a:chOff x="2383730" y="86290"/>
            <a:chExt cx="5246414" cy="929824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2943440" y="86290"/>
              <a:ext cx="4686704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2  </a:t>
              </a:r>
              <a:r>
                <a:rPr lang="ko-KR" altLang="en-US" sz="2800" dirty="0"/>
                <a:t>볼수록 매력적인 경주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ㄹ수록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83730" y="125935"/>
              <a:ext cx="559709" cy="646331"/>
            </a:xfrm>
            <a:prstGeom prst="rect">
              <a:avLst/>
            </a:prstGeom>
          </p:spPr>
        </p:pic>
      </p:grpSp>
      <p:sp>
        <p:nvSpPr>
          <p:cNvPr id="19" name="Down Arrow 1">
            <a:extLst>
              <a:ext uri="{FF2B5EF4-FFF2-40B4-BE49-F238E27FC236}">
                <a16:creationId xmlns:a16="http://schemas.microsoft.com/office/drawing/2014/main" id="{24FEAC79-8607-4245-B837-9428751E41EB}"/>
              </a:ext>
            </a:extLst>
          </p:cNvPr>
          <p:cNvSpPr/>
          <p:nvPr/>
        </p:nvSpPr>
        <p:spPr>
          <a:xfrm>
            <a:off x="4562725" y="2886795"/>
            <a:ext cx="262001" cy="239677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152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835247" y="1262335"/>
            <a:ext cx="852150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ㄹ수록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P.24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397150" y="86290"/>
            <a:ext cx="6817376" cy="929824"/>
            <a:chOff x="2397150" y="86290"/>
            <a:chExt cx="6817376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2977474" y="86290"/>
              <a:ext cx="623705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2  </a:t>
              </a:r>
              <a:r>
                <a:rPr lang="ko-KR" altLang="en-US" sz="2800" dirty="0"/>
                <a:t>볼수록 매력적인 경주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ㄹ수록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97150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600564" y="2080440"/>
            <a:ext cx="3411939" cy="927936"/>
          </a:xfrm>
          <a:prstGeom prst="wedgeRoundRectCallout">
            <a:avLst>
              <a:gd name="adj1" fmla="val 38784"/>
              <a:gd name="adj2" fmla="val 8647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로라는 영화배우를 닮지 </a:t>
            </a:r>
            <a:r>
              <a:rPr lang="ko-KR" altLang="en-US" sz="2400" dirty="0" err="1">
                <a:solidFill>
                  <a:schemeClr val="tx1"/>
                </a:solidFill>
              </a:rPr>
              <a:t>않았어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019352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758185" y="3008376"/>
            <a:ext cx="4261168" cy="3051457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004341" y="2099903"/>
            <a:ext cx="4006850" cy="927936"/>
          </a:xfrm>
          <a:prstGeom prst="wedgeRoundRectCallout">
            <a:avLst>
              <a:gd name="adj1" fmla="val -42802"/>
              <a:gd name="adj2" fmla="val 90169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맞아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r>
              <a:rPr lang="en-US" altLang="ko-KR" sz="2400" b="1" dirty="0">
                <a:solidFill>
                  <a:srgbClr val="FF0000"/>
                </a:solidFill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</a:rPr>
              <a:t>볼수록 </a:t>
            </a:r>
            <a:r>
              <a:rPr lang="ko-KR" altLang="en-US" sz="2400" dirty="0">
                <a:solidFill>
                  <a:schemeClr val="tx1"/>
                </a:solidFill>
              </a:rPr>
              <a:t>정말 예뻐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6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451102" y="86290"/>
            <a:ext cx="6730087" cy="929824"/>
            <a:chOff x="2451102" y="86290"/>
            <a:chExt cx="6730087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010812" y="86290"/>
              <a:ext cx="617037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2  </a:t>
              </a:r>
              <a:r>
                <a:rPr lang="ko-KR" altLang="en-US" sz="2800" dirty="0"/>
                <a:t>볼수록 매력적인 경주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ㄹ수록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51102" y="116932"/>
              <a:ext cx="559709" cy="646331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596EF4D-2AA5-4001-A88D-5E633B14AE2E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434863-66ED-4CA5-8AA3-A187095DF8BA}"/>
              </a:ext>
            </a:extLst>
          </p:cNvPr>
          <p:cNvSpPr txBox="1"/>
          <p:nvPr/>
        </p:nvSpPr>
        <p:spPr>
          <a:xfrm>
            <a:off x="1835247" y="1262335"/>
            <a:ext cx="852150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ㄹ수록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P.24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383280" y="3193545"/>
            <a:ext cx="4288537" cy="2815331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093545" y="2126824"/>
            <a:ext cx="4649152" cy="1072717"/>
          </a:xfrm>
          <a:prstGeom prst="wedgeRoundRectCallout">
            <a:avLst>
              <a:gd name="adj1" fmla="val -45747"/>
              <a:gd name="adj2" fmla="val 82329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나쁜 일은 빨리 잊어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b="1" dirty="0">
                <a:solidFill>
                  <a:srgbClr val="FF0000"/>
                </a:solidFill>
              </a:rPr>
              <a:t>생각할수록</a:t>
            </a:r>
            <a:r>
              <a:rPr lang="ko-KR" altLang="en-US" sz="2400" dirty="0">
                <a:solidFill>
                  <a:schemeClr val="tx1"/>
                </a:solidFill>
              </a:rPr>
              <a:t> 기분만 더 안 </a:t>
            </a:r>
            <a:r>
              <a:rPr lang="ko-KR" altLang="en-US" sz="2400" dirty="0" err="1">
                <a:solidFill>
                  <a:schemeClr val="tx1"/>
                </a:solidFill>
              </a:rPr>
              <a:t>좋아질거야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538514" y="2126824"/>
            <a:ext cx="3825175" cy="1079870"/>
          </a:xfrm>
          <a:prstGeom prst="wedgeRoundRectCallout">
            <a:avLst>
              <a:gd name="adj1" fmla="val 36682"/>
              <a:gd name="adj2" fmla="val 7432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오늘 본 시험에서 실수를 해서 기분이 안 좋아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98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471591" y="1953422"/>
            <a:ext cx="4570758" cy="1329713"/>
          </a:xfrm>
          <a:prstGeom prst="wedgeRoundRectCallout">
            <a:avLst>
              <a:gd name="adj1" fmla="val -42183"/>
              <a:gd name="adj2" fmla="val 7423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너무 오래 자면 안 좋아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b="1" dirty="0">
                <a:solidFill>
                  <a:srgbClr val="FF0000"/>
                </a:solidFill>
              </a:rPr>
              <a:t>잘수록</a:t>
            </a:r>
            <a:r>
              <a:rPr lang="ko-KR" altLang="en-US" sz="2400" dirty="0">
                <a:solidFill>
                  <a:schemeClr val="tx1"/>
                </a:solidFill>
              </a:rPr>
              <a:t> 잠이 늘고 건강에도 좋지 않거든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317752" y="86290"/>
            <a:ext cx="6996787" cy="929824"/>
            <a:chOff x="2317752" y="86290"/>
            <a:chExt cx="6996787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2877462" y="86290"/>
              <a:ext cx="643707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2  </a:t>
              </a:r>
              <a:r>
                <a:rPr lang="ko-KR" altLang="en-US" sz="2800" dirty="0"/>
                <a:t>볼수록 매력적인 경주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ㄹ수록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17752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149651" y="1952982"/>
            <a:ext cx="3210423" cy="1329713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어제 너무 피곤해서 잠을 </a:t>
            </a:r>
            <a:r>
              <a:rPr lang="en-US" altLang="ko-KR" sz="2400" dirty="0">
                <a:solidFill>
                  <a:schemeClr val="tx1"/>
                </a:solidFill>
              </a:rPr>
              <a:t>12</a:t>
            </a:r>
            <a:r>
              <a:rPr lang="ko-KR" altLang="en-US" sz="2400" dirty="0">
                <a:solidFill>
                  <a:schemeClr val="tx1"/>
                </a:solidFill>
              </a:rPr>
              <a:t>시간이나 </a:t>
            </a:r>
            <a:r>
              <a:rPr lang="ko-KR" altLang="en-US" sz="2400" dirty="0" err="1">
                <a:solidFill>
                  <a:schemeClr val="tx1"/>
                </a:solidFill>
              </a:rPr>
              <a:t>잤어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B0BB71-8456-40CF-8B64-CC960BDDF30C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635AC3-3A43-49FD-B52D-308D3B7BEB8F}"/>
              </a:ext>
            </a:extLst>
          </p:cNvPr>
          <p:cNvSpPr txBox="1"/>
          <p:nvPr/>
        </p:nvSpPr>
        <p:spPr>
          <a:xfrm>
            <a:off x="1835247" y="1262335"/>
            <a:ext cx="852150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ㄹ수록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P24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3DDF956-30DE-4250-A2DB-BE41868FBBA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360074" y="3016977"/>
            <a:ext cx="4261168" cy="305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7044410" cy="949004"/>
            <a:chOff x="3033040" y="67110"/>
            <a:chExt cx="6672935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86290"/>
              <a:ext cx="6113226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2  </a:t>
              </a:r>
              <a:r>
                <a:rPr lang="ko-KR" altLang="en-US" sz="2800" dirty="0"/>
                <a:t>볼수록 매력적인 경주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ㄹ수록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268142" y="575205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55AE8B-3BFA-4B6F-80B4-1A5D9292B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3969" y="2743901"/>
            <a:ext cx="4235007" cy="339731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6A7EE9F-2079-4707-89EC-FE141672E36E}"/>
              </a:ext>
            </a:extLst>
          </p:cNvPr>
          <p:cNvSpPr txBox="1"/>
          <p:nvPr/>
        </p:nvSpPr>
        <p:spPr>
          <a:xfrm>
            <a:off x="2178447" y="1262335"/>
            <a:ext cx="852150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ㄹ수록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P.24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13971" y="2044739"/>
            <a:ext cx="4142363" cy="1133475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아니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쉬워 보이지만 </a:t>
            </a:r>
            <a:r>
              <a:rPr lang="ko-KR" altLang="en-US" sz="2400" b="1" dirty="0">
                <a:solidFill>
                  <a:srgbClr val="FF0000"/>
                </a:solidFill>
              </a:rPr>
              <a:t>할수록</a:t>
            </a:r>
            <a:r>
              <a:rPr lang="ko-KR" altLang="en-US" sz="2400" dirty="0">
                <a:solidFill>
                  <a:schemeClr val="tx1"/>
                </a:solidFill>
              </a:rPr>
              <a:t> 어려워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448072" y="2044739"/>
            <a:ext cx="3460750" cy="1133475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너 게임 정말 잘하는구나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이거 쉬워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8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503624" y="86290"/>
            <a:ext cx="7057430" cy="929824"/>
            <a:chOff x="2347263" y="86290"/>
            <a:chExt cx="5411190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004594" y="86290"/>
              <a:ext cx="4753859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2  </a:t>
              </a:r>
              <a:r>
                <a:rPr lang="ko-KR" altLang="en-US" sz="2800" dirty="0"/>
                <a:t>볼수록 매력적인 경주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ㄹ수록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47263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1149702" y="3710189"/>
            <a:ext cx="998524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한국어 공부가 재미있어요</a:t>
            </a:r>
            <a:r>
              <a:rPr lang="en-US" altLang="ko-KR" sz="2500" dirty="0"/>
              <a:t>. </a:t>
            </a:r>
            <a:r>
              <a:rPr lang="ko-KR" altLang="en-US" sz="2500" dirty="0"/>
              <a:t>하지만 </a:t>
            </a:r>
            <a:r>
              <a:rPr lang="en-US" altLang="ko-KR" sz="2500" dirty="0"/>
              <a:t>(</a:t>
            </a:r>
            <a:r>
              <a:rPr lang="ko-KR" altLang="en-US" sz="2500" dirty="0"/>
              <a:t>공부하다</a:t>
            </a:r>
            <a:r>
              <a:rPr lang="en-US" altLang="ko-KR" sz="2500" dirty="0"/>
              <a:t>)  </a:t>
            </a:r>
            <a:r>
              <a:rPr lang="ko-KR" altLang="en-US" sz="2500" dirty="0"/>
              <a:t>문법이 정말 어려워요</a:t>
            </a:r>
            <a:r>
              <a:rPr lang="en-US" altLang="ko-KR" sz="2500" dirty="0"/>
              <a:t>.</a:t>
            </a:r>
            <a:r>
              <a:rPr lang="ko-KR" altLang="en-US" sz="2500" dirty="0"/>
              <a:t> 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9549" y="4223734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6045552" y="4246872"/>
            <a:ext cx="47053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공부할수록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1149702" y="5250396"/>
            <a:ext cx="1033516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한국어 공부가 재미있어요</a:t>
            </a:r>
            <a:r>
              <a:rPr lang="en-US" altLang="ko-KR" sz="2500" dirty="0"/>
              <a:t>. </a:t>
            </a:r>
            <a:r>
              <a:rPr lang="ko-KR" altLang="en-US" sz="2500" dirty="0"/>
              <a:t>하지만 </a:t>
            </a:r>
            <a:r>
              <a:rPr lang="ko-KR" altLang="en-US" sz="2500" b="1" dirty="0">
                <a:solidFill>
                  <a:srgbClr val="FF0000"/>
                </a:solidFill>
              </a:rPr>
              <a:t>공부할수록</a:t>
            </a:r>
            <a:r>
              <a:rPr lang="en-US" altLang="ko-KR" sz="2500" b="1" dirty="0">
                <a:solidFill>
                  <a:srgbClr val="FF0000"/>
                </a:solidFill>
              </a:rPr>
              <a:t> </a:t>
            </a:r>
            <a:r>
              <a:rPr lang="ko-KR" altLang="en-US" sz="2500" dirty="0"/>
              <a:t>문법이 정말 어려워요</a:t>
            </a:r>
            <a:r>
              <a:rPr lang="en-US" altLang="ko-KR" sz="2500" dirty="0"/>
              <a:t>.</a:t>
            </a:r>
            <a:r>
              <a:rPr lang="ko-KR" altLang="en-US" sz="2500" dirty="0"/>
              <a:t> </a:t>
            </a:r>
            <a:endParaRPr lang="en-US" sz="25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7893856" y="2747701"/>
            <a:ext cx="36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https://news.chosun.com/site/data/html_dir/2018/08/29/2018082904311.html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8D896A-F468-4E2C-AD12-53B13AE3D2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0757" y="1542584"/>
            <a:ext cx="3130487" cy="169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283089" y="86290"/>
            <a:ext cx="6930110" cy="929824"/>
            <a:chOff x="2429696" y="86290"/>
            <a:chExt cx="5575347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989405" y="86290"/>
              <a:ext cx="501563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2  </a:t>
              </a:r>
              <a:r>
                <a:rPr lang="ko-KR" altLang="en-US" sz="2800" dirty="0"/>
                <a:t>볼수록 매력적인 경주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ㄹ수록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29696" y="115738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2313432" y="3822599"/>
            <a:ext cx="822045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텔레비전을 많이 </a:t>
            </a:r>
            <a:r>
              <a:rPr lang="en-US" altLang="ko-KR" sz="2500" dirty="0"/>
              <a:t>(</a:t>
            </a:r>
            <a:r>
              <a:rPr lang="ko-KR" altLang="en-US" sz="2500" dirty="0"/>
              <a:t>보다</a:t>
            </a:r>
            <a:r>
              <a:rPr lang="en-US" altLang="ko-KR" sz="2500" dirty="0"/>
              <a:t>) </a:t>
            </a:r>
            <a:r>
              <a:rPr lang="ko-KR" altLang="en-US" sz="2500" dirty="0"/>
              <a:t>눈이 나빠지니까 조심하세요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4022" y="4437894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5037529" y="4440201"/>
            <a:ext cx="66591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볼수록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1609344" y="5326814"/>
            <a:ext cx="96834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텔레비전을 많이 </a:t>
            </a:r>
            <a:r>
              <a:rPr lang="ko-KR" altLang="en-US" sz="2500" b="1" dirty="0">
                <a:solidFill>
                  <a:srgbClr val="FF0000"/>
                </a:solidFill>
              </a:rPr>
              <a:t>볼수록</a:t>
            </a:r>
            <a:r>
              <a:rPr lang="en-US" altLang="ko-KR" sz="2500" b="1" dirty="0">
                <a:solidFill>
                  <a:srgbClr val="FF0000"/>
                </a:solidFill>
              </a:rPr>
              <a:t> </a:t>
            </a:r>
            <a:r>
              <a:rPr lang="ko-KR" altLang="en-US" sz="2500" dirty="0"/>
              <a:t>눈이 나빠지니까 조심하세요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8CC863-82A4-48B6-B397-131EFEDB9D3B}"/>
              </a:ext>
            </a:extLst>
          </p:cNvPr>
          <p:cNvSpPr/>
          <p:nvPr/>
        </p:nvSpPr>
        <p:spPr>
          <a:xfrm>
            <a:off x="7192295" y="3070369"/>
            <a:ext cx="49997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https://m.post.naver.com/viewer/postView.nhn?volumeNo=17677083&amp;memberNo=39859976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A65E02-A586-4A54-9D03-8C6B7DDFCC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0715" y="1377049"/>
            <a:ext cx="2150570" cy="203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8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411415" y="76173"/>
            <a:ext cx="6809461" cy="939941"/>
            <a:chOff x="2411415" y="76173"/>
            <a:chExt cx="6809461" cy="939941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971124" y="86290"/>
              <a:ext cx="624975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2  </a:t>
              </a:r>
              <a:r>
                <a:rPr lang="ko-KR" altLang="en-US" sz="2800" dirty="0"/>
                <a:t>볼수록 매력적인 경주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ㄹ수록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1415" y="76173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961509" y="3766877"/>
            <a:ext cx="116001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옆집 친구와 대화를 자주 해요</a:t>
            </a:r>
            <a:r>
              <a:rPr lang="en-US" altLang="ko-KR" sz="2500" dirty="0"/>
              <a:t>. (</a:t>
            </a:r>
            <a:r>
              <a:rPr lang="ko-KR" altLang="en-US" sz="2500" dirty="0"/>
              <a:t>이야기하다</a:t>
            </a:r>
            <a:r>
              <a:rPr lang="en-US" altLang="ko-KR" sz="2500" dirty="0"/>
              <a:t>) </a:t>
            </a:r>
            <a:r>
              <a:rPr lang="ko-KR" altLang="en-US" sz="2500" dirty="0"/>
              <a:t>좋은 친구라는 생각이 들어요</a:t>
            </a:r>
            <a:r>
              <a:rPr lang="en-US" altLang="ko-KR" sz="2500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1217" y="4303041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5234724" y="4303041"/>
            <a:ext cx="53540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이야기할수록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961509" y="5242992"/>
            <a:ext cx="111887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옆집 친구와 대화를 자주 해요</a:t>
            </a:r>
            <a:r>
              <a:rPr lang="en-US" altLang="ko-KR" sz="2500" dirty="0"/>
              <a:t>. </a:t>
            </a:r>
            <a:r>
              <a:rPr lang="ko-KR" altLang="en-US" sz="2500" b="1" dirty="0">
                <a:solidFill>
                  <a:srgbClr val="FF0000"/>
                </a:solidFill>
              </a:rPr>
              <a:t>이야기할수록</a:t>
            </a:r>
            <a:r>
              <a:rPr lang="en-US" altLang="ko-KR" sz="2500" b="1" dirty="0">
                <a:solidFill>
                  <a:srgbClr val="FF0000"/>
                </a:solidFill>
              </a:rPr>
              <a:t> </a:t>
            </a:r>
            <a:r>
              <a:rPr lang="ko-KR" altLang="en-US" sz="2500" dirty="0"/>
              <a:t>좋은 친구라는 생각이 들어요</a:t>
            </a:r>
            <a:r>
              <a:rPr lang="en-US" altLang="ko-KR" sz="2500" dirty="0"/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4FE63B-D16F-4FB7-9303-3DB7DC698A6D}"/>
              </a:ext>
            </a:extLst>
          </p:cNvPr>
          <p:cNvSpPr/>
          <p:nvPr/>
        </p:nvSpPr>
        <p:spPr>
          <a:xfrm>
            <a:off x="7263602" y="3406247"/>
            <a:ext cx="43143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https://kr.pixtastock.com/illustration/38951594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7F9235-E1F5-448F-A695-02262B6013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2210" y="1444348"/>
            <a:ext cx="2191392" cy="214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51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376502" y="110830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* </a:t>
            </a: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아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어 내다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86014" y="4407527"/>
            <a:ext cx="11285846" cy="1163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 </a:t>
            </a:r>
            <a:r>
              <a:rPr lang="en-US" altLang="ko-KR" sz="2500" dirty="0"/>
              <a:t>3. </a:t>
            </a:r>
            <a:r>
              <a:rPr lang="en-US" altLang="ko-KR" sz="2400" dirty="0"/>
              <a:t>A</a:t>
            </a:r>
            <a:r>
              <a:rPr lang="ko-KR" altLang="en-US" sz="2400" dirty="0"/>
              <a:t>  이순신 장군은 어떤 분이에요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   B </a:t>
            </a:r>
            <a:r>
              <a:rPr lang="ko-KR" altLang="en-US" sz="2400" dirty="0"/>
              <a:t> 그 분은 나라를 </a:t>
            </a:r>
            <a:r>
              <a:rPr lang="ko-KR" altLang="en-US" sz="2400" b="1" u="sng" dirty="0">
                <a:solidFill>
                  <a:srgbClr val="FF0000"/>
                </a:solidFill>
              </a:rPr>
              <a:t>구해 내기 </a:t>
            </a:r>
            <a:r>
              <a:rPr lang="ko-KR" altLang="en-US" sz="2400" dirty="0"/>
              <a:t>위해 끝까지 싸우신 분이에요</a:t>
            </a:r>
            <a:r>
              <a:rPr lang="en-US" altLang="ko-KR" sz="2400" dirty="0"/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</a:t>
            </a:r>
            <a:r>
              <a:rPr lang="en-US" sz="2800" dirty="0"/>
              <a:t>) This is used when the action can be completed.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16DDFE-6F0E-4DB6-B075-A60C9462EC5F}"/>
              </a:ext>
            </a:extLst>
          </p:cNvPr>
          <p:cNvGrpSpPr/>
          <p:nvPr/>
        </p:nvGrpSpPr>
        <p:grpSpPr>
          <a:xfrm>
            <a:off x="2633458" y="0"/>
            <a:ext cx="6920586" cy="949004"/>
            <a:chOff x="3033040" y="67110"/>
            <a:chExt cx="5769066" cy="949004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7437F555-5FDE-454D-BC5E-E2D59A4372CA}"/>
                </a:ext>
              </a:extLst>
            </p:cNvPr>
            <p:cNvSpPr txBox="1">
              <a:spLocks/>
            </p:cNvSpPr>
            <p:nvPr/>
          </p:nvSpPr>
          <p:spPr>
            <a:xfrm>
              <a:off x="3592748" y="86290"/>
              <a:ext cx="520935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2  </a:t>
              </a:r>
              <a:r>
                <a:rPr lang="ko-KR" altLang="en-US" sz="2800" dirty="0"/>
                <a:t>볼수록 매력적인 경주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아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어 내다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362CC2A-734F-4F10-8744-77AD22861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1F496AA-D4B8-4091-94FD-5C6E0B176B0E}"/>
              </a:ext>
            </a:extLst>
          </p:cNvPr>
          <p:cNvSpPr txBox="1"/>
          <p:nvPr/>
        </p:nvSpPr>
        <p:spPr>
          <a:xfrm>
            <a:off x="286014" y="3042921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한글학교는 많은 재외 동포 후세들을 </a:t>
            </a:r>
            <a:r>
              <a:rPr lang="ko-KR" altLang="en-US" sz="2400" b="1" u="sng" dirty="0">
                <a:solidFill>
                  <a:srgbClr val="FF0000"/>
                </a:solidFill>
              </a:rPr>
              <a:t>길러 냈다</a:t>
            </a:r>
            <a:r>
              <a:rPr lang="en-US" altLang="ko-KR" sz="2400" b="1" u="sng" dirty="0">
                <a:solidFill>
                  <a:srgbClr val="FF0000"/>
                </a:solidFill>
              </a:rPr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C2B6F4-7176-4733-8ED1-0B46A647A503}"/>
              </a:ext>
            </a:extLst>
          </p:cNvPr>
          <p:cNvSpPr txBox="1"/>
          <p:nvPr/>
        </p:nvSpPr>
        <p:spPr>
          <a:xfrm>
            <a:off x="376501" y="3725224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2. </a:t>
            </a:r>
            <a:r>
              <a:rPr lang="ko-KR" altLang="en-US" sz="2400" dirty="0"/>
              <a:t>어려운 수학 문제를 끝까지 </a:t>
            </a:r>
            <a:r>
              <a:rPr lang="ko-KR" altLang="en-US" sz="2400" b="1" u="sng" dirty="0">
                <a:solidFill>
                  <a:srgbClr val="FF0000"/>
                </a:solidFill>
              </a:rPr>
              <a:t>풀어 내기 </a:t>
            </a:r>
            <a:r>
              <a:rPr lang="ko-KR" altLang="en-US" sz="2400" dirty="0"/>
              <a:t>위해 오랫동안 책상 앞에 앉아 있었어요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435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2894" y="3085461"/>
            <a:ext cx="37404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이기다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3082906"/>
            <a:ext cx="54200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이겨 내다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5658" y="2327056"/>
            <a:ext cx="20233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참다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6471" y="2323895"/>
            <a:ext cx="54200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참아 내다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6098" y="3843866"/>
            <a:ext cx="32265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읽다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3841917"/>
            <a:ext cx="51954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읽어 내다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2894" y="4602270"/>
            <a:ext cx="26296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기르다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600928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길러 내다 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130062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아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어 내다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 +</a:t>
            </a:r>
            <a:r>
              <a:rPr lang="en-US" altLang="ko-KR" sz="3000" dirty="0">
                <a:solidFill>
                  <a:srgbClr val="FF0000"/>
                </a:solidFill>
              </a:rPr>
              <a:t> ~</a:t>
            </a:r>
            <a:r>
              <a:rPr lang="ko-KR" altLang="en-US" sz="3000" dirty="0">
                <a:solidFill>
                  <a:srgbClr val="FF0000"/>
                </a:solidFill>
              </a:rPr>
              <a:t>아</a:t>
            </a:r>
            <a:r>
              <a:rPr lang="en-US" altLang="ko-KR" sz="3000" dirty="0">
                <a:solidFill>
                  <a:srgbClr val="FF0000"/>
                </a:solidFill>
              </a:rPr>
              <a:t>/</a:t>
            </a:r>
            <a:r>
              <a:rPr lang="ko-KR" altLang="en-US" sz="3000" dirty="0">
                <a:solidFill>
                  <a:srgbClr val="FF0000"/>
                </a:solidFill>
              </a:rPr>
              <a:t>어 내다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332986" y="2656684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338939" y="3396723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338939" y="413676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338939" y="487680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4248944" y="2450986"/>
            <a:ext cx="317500" cy="26589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8D1C4A9-BDD4-400C-A4BA-62A384EE4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11" y="103592"/>
            <a:ext cx="559709" cy="646331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66D6F7D-B9C2-472B-9E73-E4DB9B94790D}"/>
              </a:ext>
            </a:extLst>
          </p:cNvPr>
          <p:cNvSpPr txBox="1">
            <a:spLocks/>
          </p:cNvSpPr>
          <p:nvPr/>
        </p:nvSpPr>
        <p:spPr>
          <a:xfrm>
            <a:off x="2971421" y="86290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dirty="0"/>
              <a:t>Unit 2  </a:t>
            </a:r>
            <a:r>
              <a:rPr lang="ko-KR" altLang="en-US" sz="2800" dirty="0"/>
              <a:t>볼수록 매력적인 경주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</a:t>
            </a:r>
            <a:r>
              <a:rPr lang="ko-KR" altLang="en-US" sz="2800" dirty="0">
                <a:solidFill>
                  <a:srgbClr val="FF0000"/>
                </a:solidFill>
              </a:rPr>
              <a:t>아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어 내다</a:t>
            </a:r>
            <a:endParaRPr lang="en-US" sz="2800" dirty="0">
              <a:solidFill>
                <a:srgbClr val="FF0000"/>
              </a:solidFill>
            </a:endParaRPr>
          </a:p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09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59BB9625-805F-8145-B596-B6991F1A2AD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BD9BC3-0121-4525-AAB9-D4A5BCD7F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4248" y="0"/>
            <a:ext cx="7982712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89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777971" y="1151044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어 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P.25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3D9826-4B6D-4B51-8EBE-40590A0DE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833" y="-1089"/>
            <a:ext cx="559709" cy="6463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033040" y="3144644"/>
            <a:ext cx="4123944" cy="2853634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FF6D8D4D-9F12-45E7-BF2A-80DF80EEBA5F}"/>
              </a:ext>
            </a:extLst>
          </p:cNvPr>
          <p:cNvSpPr txBox="1">
            <a:spLocks/>
          </p:cNvSpPr>
          <p:nvPr/>
        </p:nvSpPr>
        <p:spPr>
          <a:xfrm>
            <a:off x="2971421" y="1410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dirty="0"/>
              <a:t>Unit 2 </a:t>
            </a:r>
            <a:r>
              <a:rPr lang="ko-KR" altLang="en-US" sz="2800" dirty="0"/>
              <a:t>볼수록 매력적인 경주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</a:t>
            </a:r>
            <a:r>
              <a:rPr lang="ko-KR" altLang="en-US" sz="2800" dirty="0">
                <a:solidFill>
                  <a:srgbClr val="FF0000"/>
                </a:solidFill>
              </a:rPr>
              <a:t>아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어 내다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6833141" y="1981388"/>
            <a:ext cx="5035016" cy="1424679"/>
          </a:xfrm>
          <a:prstGeom prst="wedgeRoundRectCallout">
            <a:avLst>
              <a:gd name="adj1" fmla="val -43631"/>
              <a:gd name="adj2" fmla="val 96571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아니야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승우가 화를 잘 </a:t>
            </a:r>
            <a:r>
              <a:rPr lang="ko-KR" altLang="en-US" sz="2400" b="1" dirty="0">
                <a:solidFill>
                  <a:srgbClr val="FF0000"/>
                </a:solidFill>
              </a:rPr>
              <a:t>참아 내서 </a:t>
            </a:r>
            <a:r>
              <a:rPr lang="ko-KR" altLang="en-US" sz="2400" dirty="0">
                <a:solidFill>
                  <a:schemeClr val="tx1"/>
                </a:solidFill>
              </a:rPr>
              <a:t>싸우지는 </a:t>
            </a:r>
            <a:r>
              <a:rPr lang="ko-KR" altLang="en-US" sz="2400" dirty="0" err="1">
                <a:solidFill>
                  <a:schemeClr val="tx1"/>
                </a:solidFill>
              </a:rPr>
              <a:t>않았어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안 </a:t>
            </a:r>
            <a:r>
              <a:rPr lang="ko-KR" altLang="en-US" sz="2400" dirty="0" err="1">
                <a:solidFill>
                  <a:schemeClr val="tx1"/>
                </a:solidFill>
              </a:rPr>
              <a:t>그랬으면</a:t>
            </a:r>
            <a:r>
              <a:rPr lang="ko-KR" altLang="en-US" sz="2400" dirty="0">
                <a:solidFill>
                  <a:schemeClr val="tx1"/>
                </a:solidFill>
              </a:rPr>
              <a:t> 정말 크게 싸울 뻔했지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23843" y="1981388"/>
            <a:ext cx="2908255" cy="10836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어제 태오와 승우가 싸웠다면서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23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3D9826-4B6D-4B51-8EBE-40590A0DE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1802" y="3902"/>
            <a:ext cx="682712" cy="6463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70D712C-F721-4785-A6B7-B43E8500C1D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124221" y="3124201"/>
            <a:ext cx="4239597" cy="287407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BC6F08F-77A0-4C14-8969-016BD0A59EF3}"/>
              </a:ext>
            </a:extLst>
          </p:cNvPr>
          <p:cNvSpPr txBox="1">
            <a:spLocks/>
          </p:cNvSpPr>
          <p:nvPr/>
        </p:nvSpPr>
        <p:spPr>
          <a:xfrm>
            <a:off x="2971421" y="0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dirty="0"/>
              <a:t>Unit 2  </a:t>
            </a:r>
            <a:r>
              <a:rPr lang="ko-KR" altLang="en-US" sz="2800" dirty="0"/>
              <a:t>볼수록 매력적인 경주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</a:t>
            </a:r>
            <a:r>
              <a:rPr lang="ko-KR" altLang="en-US" sz="2800" dirty="0">
                <a:solidFill>
                  <a:srgbClr val="FF0000"/>
                </a:solidFill>
              </a:rPr>
              <a:t>아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어 내다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9A503A-66DF-4229-A9B2-8D3B9B90E250}"/>
              </a:ext>
            </a:extLst>
          </p:cNvPr>
          <p:cNvSpPr txBox="1"/>
          <p:nvPr/>
        </p:nvSpPr>
        <p:spPr>
          <a:xfrm>
            <a:off x="1777971" y="1205798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어 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P.25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410147" y="2085227"/>
            <a:ext cx="3546985" cy="1010952"/>
          </a:xfrm>
          <a:prstGeom prst="wedgeRoundRectCallout">
            <a:avLst>
              <a:gd name="adj1" fmla="val -42885"/>
              <a:gd name="adj2" fmla="val 8987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응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좀 아팠었는데 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그 병을 잘 </a:t>
            </a:r>
            <a:r>
              <a:rPr lang="ko-KR" altLang="en-US" sz="2400" b="1" dirty="0">
                <a:solidFill>
                  <a:srgbClr val="FF0000"/>
                </a:solidFill>
              </a:rPr>
              <a:t>이겨 </a:t>
            </a:r>
            <a:r>
              <a:rPr lang="ko-KR" altLang="en-US" sz="2400" b="1" dirty="0" err="1">
                <a:solidFill>
                  <a:srgbClr val="FF0000"/>
                </a:solidFill>
              </a:rPr>
              <a:t>냈어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Rounded Rectangular Callout 20">
            <a:extLst>
              <a:ext uri="{FF2B5EF4-FFF2-40B4-BE49-F238E27FC236}">
                <a16:creationId xmlns:a16="http://schemas.microsoft.com/office/drawing/2014/main" id="{E28C634A-3D1B-438E-B33A-F8D6E30E8C4B}"/>
              </a:ext>
            </a:extLst>
          </p:cNvPr>
          <p:cNvSpPr/>
          <p:nvPr/>
        </p:nvSpPr>
        <p:spPr>
          <a:xfrm>
            <a:off x="504212" y="2085227"/>
            <a:ext cx="4077892" cy="1388904"/>
          </a:xfrm>
          <a:prstGeom prst="wedgeRoundRectCallout">
            <a:avLst>
              <a:gd name="adj1" fmla="val 42524"/>
              <a:gd name="adj2" fmla="val 8152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영이가 많이 아파서 그동안 학교에 못 나왔지</a:t>
            </a:r>
            <a:r>
              <a:rPr lang="en-US" altLang="ko-KR" sz="2400" dirty="0">
                <a:solidFill>
                  <a:schemeClr val="tx1"/>
                </a:solidFill>
              </a:rPr>
              <a:t>? </a:t>
            </a:r>
            <a:r>
              <a:rPr lang="ko-KR" altLang="en-US" sz="2400" dirty="0">
                <a:solidFill>
                  <a:schemeClr val="tx1"/>
                </a:solidFill>
              </a:rPr>
              <a:t>그런데 오늘은 학교에 왔더라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31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3D9826-4B6D-4B51-8EBE-40590A0DE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352" y="49101"/>
            <a:ext cx="702068" cy="6463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3F63310-B21D-439A-ADB6-38822A0DCB5B}"/>
              </a:ext>
            </a:extLst>
          </p:cNvPr>
          <p:cNvSpPr txBox="1">
            <a:spLocks/>
          </p:cNvSpPr>
          <p:nvPr/>
        </p:nvSpPr>
        <p:spPr>
          <a:xfrm>
            <a:off x="2971421" y="-3559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dirty="0"/>
              <a:t>Unit 2 </a:t>
            </a:r>
            <a:r>
              <a:rPr lang="ko-KR" altLang="en-US" sz="2800" dirty="0"/>
              <a:t>볼수록 매력적인 경주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en-US" altLang="ko-KR" sz="2800" dirty="0">
                <a:solidFill>
                  <a:srgbClr val="FF0000"/>
                </a:solidFill>
              </a:rPr>
              <a:t>~</a:t>
            </a:r>
            <a:r>
              <a:rPr lang="ko-KR" altLang="en-US" sz="2800" dirty="0">
                <a:solidFill>
                  <a:srgbClr val="FF0000"/>
                </a:solidFill>
              </a:rPr>
              <a:t>아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어 내다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E734B7-5062-4535-AE73-7B336D509EAF}"/>
              </a:ext>
            </a:extLst>
          </p:cNvPr>
          <p:cNvSpPr txBox="1"/>
          <p:nvPr/>
        </p:nvSpPr>
        <p:spPr>
          <a:xfrm>
            <a:off x="1777970" y="1270346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어 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P.25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8F35365-C23E-4ACA-84D2-2114B823487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560424" y="3144644"/>
            <a:ext cx="4123944" cy="2853634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684368" y="2137648"/>
            <a:ext cx="4440576" cy="1291352"/>
          </a:xfrm>
          <a:prstGeom prst="wedgeRoundRectCallout">
            <a:avLst>
              <a:gd name="adj1" fmla="val -41730"/>
              <a:gd name="adj2" fmla="val 7631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응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이번 방학 때 한국 책을 읽기로 </a:t>
            </a:r>
            <a:r>
              <a:rPr lang="ko-KR" altLang="en-US" sz="2400" dirty="0" err="1">
                <a:solidFill>
                  <a:schemeClr val="tx1"/>
                </a:solidFill>
              </a:rPr>
              <a:t>결심했어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그리고 드디어 끝까지 </a:t>
            </a:r>
            <a:r>
              <a:rPr lang="ko-KR" altLang="en-US" sz="2400" b="1" dirty="0">
                <a:solidFill>
                  <a:srgbClr val="FF0000"/>
                </a:solidFill>
              </a:rPr>
              <a:t>읽어 </a:t>
            </a:r>
            <a:r>
              <a:rPr lang="ko-KR" altLang="en-US" sz="2400" b="1" dirty="0" err="1">
                <a:solidFill>
                  <a:srgbClr val="FF0000"/>
                </a:solidFill>
              </a:rPr>
              <a:t>냈어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Rounded Rectangular Callout 20">
            <a:extLst>
              <a:ext uri="{FF2B5EF4-FFF2-40B4-BE49-F238E27FC236}">
                <a16:creationId xmlns:a16="http://schemas.microsoft.com/office/drawing/2014/main" id="{5B0667B7-CF90-4F06-B0D1-D714B1955E09}"/>
              </a:ext>
            </a:extLst>
          </p:cNvPr>
          <p:cNvSpPr/>
          <p:nvPr/>
        </p:nvSpPr>
        <p:spPr>
          <a:xfrm>
            <a:off x="451464" y="2046510"/>
            <a:ext cx="3447288" cy="1291352"/>
          </a:xfrm>
          <a:prstGeom prst="wedgeRoundRectCallout">
            <a:avLst>
              <a:gd name="adj1" fmla="val 47687"/>
              <a:gd name="adj2" fmla="val 76521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와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한국 이야기책이네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다 읽은 거야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10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804301" y="2127642"/>
            <a:ext cx="4142952" cy="1224679"/>
          </a:xfrm>
          <a:prstGeom prst="wedgeRoundRectCallout">
            <a:avLst>
              <a:gd name="adj1" fmla="val -45440"/>
              <a:gd name="adj2" fmla="val 8434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네</a:t>
            </a:r>
            <a:r>
              <a:rPr lang="en-US" altLang="ko-KR" sz="2400" dirty="0">
                <a:solidFill>
                  <a:schemeClr val="tx1"/>
                </a:solidFill>
              </a:rPr>
              <a:t>, 20</a:t>
            </a:r>
            <a:r>
              <a:rPr lang="ko-KR" altLang="en-US" sz="2400" dirty="0">
                <a:solidFill>
                  <a:schemeClr val="tx1"/>
                </a:solidFill>
              </a:rPr>
              <a:t>년 동안 학생들을 정말 열심히 가르치셨어요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3D9826-4B6D-4B51-8EBE-40590A0DE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3370" y="0"/>
            <a:ext cx="658050" cy="6463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4" name="Rounded Rectangular Callout 20">
            <a:extLst>
              <a:ext uri="{FF2B5EF4-FFF2-40B4-BE49-F238E27FC236}">
                <a16:creationId xmlns:a16="http://schemas.microsoft.com/office/drawing/2014/main" id="{F88BF0C7-1FDB-41B9-9B01-001759B49E89}"/>
              </a:ext>
            </a:extLst>
          </p:cNvPr>
          <p:cNvSpPr/>
          <p:nvPr/>
        </p:nvSpPr>
        <p:spPr>
          <a:xfrm>
            <a:off x="244747" y="2127642"/>
            <a:ext cx="4425697" cy="1224678"/>
          </a:xfrm>
          <a:prstGeom prst="wedgeRoundRectCallout">
            <a:avLst>
              <a:gd name="adj1" fmla="val 44582"/>
              <a:gd name="adj2" fmla="val 8986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김 선생님께서 훌륭한 제자들을 많이 </a:t>
            </a:r>
            <a:r>
              <a:rPr lang="ko-KR" altLang="en-US" sz="2400" b="1" dirty="0">
                <a:solidFill>
                  <a:srgbClr val="FF0000"/>
                </a:solidFill>
              </a:rPr>
              <a:t>길러 내셨어요</a:t>
            </a:r>
            <a:r>
              <a:rPr lang="en-US" altLang="ko-KR" sz="2400" b="1" dirty="0">
                <a:solidFill>
                  <a:srgbClr val="FF0000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그래서 이번에 상을 받으세요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5810BB2-49C4-4A59-971B-02F913961DE7}"/>
              </a:ext>
            </a:extLst>
          </p:cNvPr>
          <p:cNvSpPr txBox="1">
            <a:spLocks/>
          </p:cNvSpPr>
          <p:nvPr/>
        </p:nvSpPr>
        <p:spPr>
          <a:xfrm>
            <a:off x="2971421" y="-2746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dirty="0"/>
              <a:t>Unit 2  </a:t>
            </a:r>
            <a:r>
              <a:rPr lang="ko-KR" altLang="en-US" sz="2800" dirty="0"/>
              <a:t>볼수록 매력적인 경주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</a:t>
            </a:r>
            <a:r>
              <a:rPr lang="ko-KR" altLang="en-US" sz="2800" dirty="0">
                <a:solidFill>
                  <a:srgbClr val="FF0000"/>
                </a:solidFill>
              </a:rPr>
              <a:t>아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어 내다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1114E1-20D6-4A2F-B7A6-19B0C5E132D1}"/>
              </a:ext>
            </a:extLst>
          </p:cNvPr>
          <p:cNvSpPr txBox="1"/>
          <p:nvPr/>
        </p:nvSpPr>
        <p:spPr>
          <a:xfrm>
            <a:off x="1777971" y="1223158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어 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P.25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BF15DF1-2041-4905-B0B9-4B35AC533BD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425697" y="3237695"/>
            <a:ext cx="3623351" cy="285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69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B48CF83-D764-40B8-95E0-E4B7EE56C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907" y="9083"/>
            <a:ext cx="681794" cy="6463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71992" y="4686255"/>
            <a:ext cx="43219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받아 </a:t>
            </a:r>
            <a:r>
              <a:rPr lang="ko-KR" altLang="en-US" sz="2500" dirty="0" err="1"/>
              <a:t>낼게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1871992" y="3191300"/>
            <a:ext cx="8683625" cy="118372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A </a:t>
            </a:r>
            <a:r>
              <a:rPr lang="ko-KR" altLang="en-US" sz="2500" dirty="0"/>
              <a:t>형</a:t>
            </a:r>
            <a:r>
              <a:rPr lang="en-US" altLang="ko-KR" sz="2500" dirty="0"/>
              <a:t>, </a:t>
            </a:r>
            <a:r>
              <a:rPr lang="ko-KR" altLang="en-US" sz="2500" dirty="0"/>
              <a:t>철수 형이 게임기를 빌려 갔는데 아직까지 안 줘요</a:t>
            </a:r>
            <a:r>
              <a:rPr lang="en-US" altLang="ko-KR" sz="25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500" dirty="0"/>
              <a:t>B </a:t>
            </a:r>
            <a:r>
              <a:rPr lang="ko-KR" altLang="en-US" sz="2500" dirty="0"/>
              <a:t>걔가 뭘 빌려 가면 잘 안 돌려줘</a:t>
            </a:r>
            <a:r>
              <a:rPr lang="en-US" altLang="ko-KR" sz="2500" dirty="0"/>
              <a:t>. </a:t>
            </a:r>
            <a:r>
              <a:rPr lang="ko-KR" altLang="en-US" sz="2500" dirty="0"/>
              <a:t>걱정 마</a:t>
            </a:r>
            <a:r>
              <a:rPr lang="en-US" altLang="ko-KR" sz="2500" dirty="0"/>
              <a:t>. </a:t>
            </a:r>
            <a:r>
              <a:rPr lang="ko-KR" altLang="en-US" sz="2500" dirty="0"/>
              <a:t>내가  </a:t>
            </a:r>
            <a:r>
              <a:rPr lang="en-US" altLang="ko-KR" sz="2500" dirty="0"/>
              <a:t>__________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7105708" y="4686255"/>
            <a:ext cx="32143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못 받을 거야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71992" y="5431626"/>
            <a:ext cx="36222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게임을 좋아해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038B2E2-9F66-41C2-A267-DBE6BC8AD1E5}"/>
              </a:ext>
            </a:extLst>
          </p:cNvPr>
          <p:cNvSpPr/>
          <p:nvPr/>
        </p:nvSpPr>
        <p:spPr>
          <a:xfrm>
            <a:off x="1792773" y="4757729"/>
            <a:ext cx="501445" cy="38240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F9D45-A9C5-495C-A9D5-45396B431382}"/>
              </a:ext>
            </a:extLst>
          </p:cNvPr>
          <p:cNvSpPr txBox="1"/>
          <p:nvPr/>
        </p:nvSpPr>
        <p:spPr>
          <a:xfrm>
            <a:off x="6895455" y="2807947"/>
            <a:ext cx="32505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https://kr.pixtastock.com/illustration/9623566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AD663D9-F1B3-4655-BEF1-A7434E4419C0}"/>
              </a:ext>
            </a:extLst>
          </p:cNvPr>
          <p:cNvSpPr txBox="1">
            <a:spLocks/>
          </p:cNvSpPr>
          <p:nvPr/>
        </p:nvSpPr>
        <p:spPr>
          <a:xfrm>
            <a:off x="2971421" y="0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dirty="0"/>
              <a:t>Unit 2  </a:t>
            </a:r>
            <a:r>
              <a:rPr lang="ko-KR" altLang="en-US" sz="2800" dirty="0"/>
              <a:t>볼수록 매력적인 경주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</a:t>
            </a:r>
            <a:r>
              <a:rPr lang="ko-KR" altLang="en-US" sz="2800" dirty="0">
                <a:solidFill>
                  <a:srgbClr val="FF0000"/>
                </a:solidFill>
              </a:rPr>
              <a:t>아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어 내다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A45545-EE8E-4CF8-8FD9-8B42E26E0B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2152" y="1307915"/>
            <a:ext cx="1363303" cy="174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1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B48CF83-D764-40B8-95E0-E4B7EE56C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41" y="0"/>
            <a:ext cx="559709" cy="6463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04419" y="4284632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06272" y="4630846"/>
            <a:ext cx="41698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ko-KR" altLang="en-US" sz="2500" dirty="0"/>
              <a:t>참아 </a:t>
            </a:r>
            <a:r>
              <a:rPr lang="ko-KR" altLang="en-US" sz="2500" dirty="0" err="1"/>
              <a:t>냈어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6654037" y="4628733"/>
            <a:ext cx="48616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맛있게 </a:t>
            </a:r>
            <a:r>
              <a:rPr lang="ko-KR" altLang="en-US" sz="2500" dirty="0" err="1"/>
              <a:t>먹었어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09242" y="5324865"/>
            <a:ext cx="53218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참는 걸 좋아해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240317-15FB-4BB1-894A-0F1F1267AC1D}"/>
              </a:ext>
            </a:extLst>
          </p:cNvPr>
          <p:cNvSpPr/>
          <p:nvPr/>
        </p:nvSpPr>
        <p:spPr>
          <a:xfrm>
            <a:off x="1748633" y="4672467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0265C9-4543-4051-A36E-0653DBD76D4C}"/>
              </a:ext>
            </a:extLst>
          </p:cNvPr>
          <p:cNvSpPr txBox="1"/>
          <p:nvPr/>
        </p:nvSpPr>
        <p:spPr>
          <a:xfrm>
            <a:off x="6930117" y="2575061"/>
            <a:ext cx="46516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https://www.dreamstime.com/stock-illustration-piece-cherry-chocolate-cake-behind-no-symbol-low-carb-diet-fattening-unhealthy-eating-concept-delicious-layer-saucer-image62547899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D3497C-D316-4230-BF58-EB07AD4177FD}"/>
              </a:ext>
            </a:extLst>
          </p:cNvPr>
          <p:cNvSpPr txBox="1"/>
          <p:nvPr/>
        </p:nvSpPr>
        <p:spPr>
          <a:xfrm>
            <a:off x="1389888" y="3161410"/>
            <a:ext cx="9509759" cy="118372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A </a:t>
            </a:r>
            <a:r>
              <a:rPr lang="ko-KR" altLang="en-US" sz="2500" dirty="0"/>
              <a:t>요즘 밤에는 아무 것도 안 먹기로 했다고</a:t>
            </a:r>
            <a:r>
              <a:rPr lang="en-US" altLang="ko-KR" sz="25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500" dirty="0"/>
              <a:t>B </a:t>
            </a:r>
            <a:r>
              <a:rPr lang="ko-KR" altLang="en-US" sz="2500" dirty="0"/>
              <a:t>응</a:t>
            </a:r>
            <a:r>
              <a:rPr lang="en-US" altLang="ko-KR" sz="2500" dirty="0"/>
              <a:t>. </a:t>
            </a:r>
            <a:r>
              <a:rPr lang="ko-KR" altLang="en-US" sz="2500" dirty="0"/>
              <a:t>어젯밤에도 아버지가 케이크를 사 오셨는데 안 먹고 </a:t>
            </a:r>
            <a:r>
              <a:rPr lang="en-US" altLang="ko-KR" sz="2500" dirty="0"/>
              <a:t>________</a:t>
            </a:r>
            <a:endParaRPr lang="en-US" sz="2500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B07CEF3-4669-4B65-81AD-9024DE76FCC2}"/>
              </a:ext>
            </a:extLst>
          </p:cNvPr>
          <p:cNvSpPr txBox="1">
            <a:spLocks/>
          </p:cNvSpPr>
          <p:nvPr/>
        </p:nvSpPr>
        <p:spPr>
          <a:xfrm>
            <a:off x="2971421" y="3179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dirty="0"/>
              <a:t>Unit 2 </a:t>
            </a:r>
            <a:r>
              <a:rPr lang="ko-KR" altLang="en-US" sz="2800" dirty="0"/>
              <a:t>볼수록 매력적인 경주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en-US" altLang="ko-KR" sz="2800" dirty="0">
                <a:solidFill>
                  <a:srgbClr val="FF0000"/>
                </a:solidFill>
              </a:rPr>
              <a:t>~</a:t>
            </a:r>
            <a:r>
              <a:rPr lang="ko-KR" altLang="en-US" sz="2800" dirty="0">
                <a:solidFill>
                  <a:srgbClr val="FF0000"/>
                </a:solidFill>
              </a:rPr>
              <a:t>아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어 내다</a:t>
            </a:r>
            <a:endParaRPr lang="en-US" sz="2800" dirty="0">
              <a:solidFill>
                <a:srgbClr val="FF0000"/>
              </a:solidFill>
            </a:endParaRPr>
          </a:p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CDC6EE-A9A9-4059-BBB0-5CA4CA5584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8195" y="1218717"/>
            <a:ext cx="2035930" cy="184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43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B48CF83-D764-40B8-95E0-E4B7EE56C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225" y="85356"/>
            <a:ext cx="792034" cy="6463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8102" y="3677983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696627" y="4582548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빨리 찾아야 해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7142672" y="4582548"/>
            <a:ext cx="597083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 </a:t>
            </a:r>
            <a:r>
              <a:rPr lang="ko-KR" altLang="en-US" sz="2500" dirty="0"/>
              <a:t>생각하기나 해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696627" y="5279767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생각해 </a:t>
            </a:r>
            <a:r>
              <a:rPr lang="ko-KR" altLang="en-US" sz="2500" dirty="0" err="1"/>
              <a:t>냈어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014DA9-5730-4845-B9B0-66FD69218075}"/>
              </a:ext>
            </a:extLst>
          </p:cNvPr>
          <p:cNvSpPr/>
          <p:nvPr/>
        </p:nvSpPr>
        <p:spPr>
          <a:xfrm>
            <a:off x="6898511" y="2584321"/>
            <a:ext cx="391922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http://www.clker.com/clipart-397666.html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E959C2-F86D-44CE-8517-2CB46B87F68D}"/>
              </a:ext>
            </a:extLst>
          </p:cNvPr>
          <p:cNvSpPr txBox="1"/>
          <p:nvPr/>
        </p:nvSpPr>
        <p:spPr>
          <a:xfrm>
            <a:off x="1754185" y="3070786"/>
            <a:ext cx="8683625" cy="118372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A </a:t>
            </a:r>
            <a:r>
              <a:rPr lang="ko-KR" altLang="en-US" sz="2500" dirty="0"/>
              <a:t>엄마 생일에 기쁘게 해 드린다고 하더니 뭐 할지 </a:t>
            </a:r>
            <a:r>
              <a:rPr lang="ko-KR" altLang="en-US" sz="2500" dirty="0" err="1"/>
              <a:t>생각했어</a:t>
            </a:r>
            <a:r>
              <a:rPr lang="en-US" altLang="ko-KR" sz="25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500" dirty="0"/>
              <a:t>B </a:t>
            </a:r>
            <a:r>
              <a:rPr lang="ko-KR" altLang="en-US" sz="2500" dirty="0"/>
              <a:t>응</a:t>
            </a:r>
            <a:r>
              <a:rPr lang="en-US" altLang="ko-KR" sz="2500" dirty="0"/>
              <a:t>. </a:t>
            </a:r>
            <a:r>
              <a:rPr lang="ko-KR" altLang="en-US" sz="2500" dirty="0"/>
              <a:t>엄마가 기뻐하실 좋은 방법을 </a:t>
            </a:r>
            <a:r>
              <a:rPr lang="en-US" altLang="ko-KR" sz="2500" dirty="0"/>
              <a:t>__________.</a:t>
            </a:r>
            <a:endParaRPr lang="en-US" sz="25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1FCDF00-CC27-4A29-8C39-553580D38221}"/>
              </a:ext>
            </a:extLst>
          </p:cNvPr>
          <p:cNvSpPr/>
          <p:nvPr/>
        </p:nvSpPr>
        <p:spPr>
          <a:xfrm>
            <a:off x="1524000" y="5295900"/>
            <a:ext cx="657225" cy="47705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64F872A-EA99-4D61-A4E1-15B012FE2C7A}"/>
              </a:ext>
            </a:extLst>
          </p:cNvPr>
          <p:cNvSpPr txBox="1">
            <a:spLocks/>
          </p:cNvSpPr>
          <p:nvPr/>
        </p:nvSpPr>
        <p:spPr>
          <a:xfrm>
            <a:off x="2971421" y="0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dirty="0"/>
              <a:t>Unit 2 </a:t>
            </a:r>
            <a:r>
              <a:rPr lang="ko-KR" altLang="en-US" sz="2800" dirty="0"/>
              <a:t>볼수록 매력적인 경주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en-US" altLang="ko-KR" sz="2800" dirty="0">
                <a:solidFill>
                  <a:srgbClr val="FF0000"/>
                </a:solidFill>
              </a:rPr>
              <a:t>~</a:t>
            </a:r>
            <a:r>
              <a:rPr lang="ko-KR" altLang="en-US" sz="2800" dirty="0">
                <a:solidFill>
                  <a:srgbClr val="FF0000"/>
                </a:solidFill>
              </a:rPr>
              <a:t>아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어 내다</a:t>
            </a:r>
            <a:endParaRPr lang="en-US" sz="2800" dirty="0">
              <a:solidFill>
                <a:srgbClr val="FF0000"/>
              </a:solidFill>
            </a:endParaRPr>
          </a:p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7EAC0B-6403-4FF7-8991-E4CB53F52D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7774" y="1179880"/>
            <a:ext cx="1736449" cy="165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4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2737" y="104736"/>
            <a:ext cx="3529202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듣고 말해 봐요  </a:t>
            </a:r>
            <a:r>
              <a:rPr lang="en-US" altLang="ko-KR" sz="2800" dirty="0">
                <a:solidFill>
                  <a:srgbClr val="000000"/>
                </a:solidFill>
              </a:rPr>
              <a:t>P.26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715209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</a:t>
            </a:r>
            <a:r>
              <a:rPr lang="en-US" sz="3200" dirty="0"/>
              <a:t>Unit 2  </a:t>
            </a:r>
            <a:r>
              <a:rPr lang="ko-KR" altLang="en-US" sz="2800" dirty="0"/>
              <a:t>볼수록 매력적인 경주 </a:t>
            </a:r>
            <a:endParaRPr lang="en-US" altLang="ko-KR" sz="2800" dirty="0"/>
          </a:p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8DD52C-9636-4BD0-94B5-304A7F6420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047" y="1136742"/>
            <a:ext cx="2638584" cy="20941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32545E-4C90-4165-B4FB-5ABF2A24EB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1047" y="3627128"/>
            <a:ext cx="2639815" cy="1944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E6D491-9815-441E-8C51-CD56B8CC84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36298" y="1462975"/>
            <a:ext cx="5305403" cy="455905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DD51A96-CED1-4FA3-BCD3-85D59A07C37B}"/>
              </a:ext>
            </a:extLst>
          </p:cNvPr>
          <p:cNvSpPr/>
          <p:nvPr/>
        </p:nvSpPr>
        <p:spPr>
          <a:xfrm>
            <a:off x="6161681" y="2025650"/>
            <a:ext cx="516910" cy="43640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EAD258F-A446-4A44-8E86-DBF83EE18C85}"/>
              </a:ext>
            </a:extLst>
          </p:cNvPr>
          <p:cNvSpPr/>
          <p:nvPr/>
        </p:nvSpPr>
        <p:spPr>
          <a:xfrm>
            <a:off x="6106847" y="4832350"/>
            <a:ext cx="571744" cy="43640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004">
            <a:hlinkClick r:id="" action="ppaction://media"/>
            <a:extLst>
              <a:ext uri="{FF2B5EF4-FFF2-40B4-BE49-F238E27FC236}">
                <a16:creationId xmlns:a16="http://schemas.microsoft.com/office/drawing/2014/main" id="{01DE458F-CB28-4DC6-97C5-EDE524F858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14834" y="54181"/>
            <a:ext cx="756221" cy="7562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EFFEB9E-D275-45A1-ACE9-03856D26F236}"/>
              </a:ext>
            </a:extLst>
          </p:cNvPr>
          <p:cNvSpPr txBox="1"/>
          <p:nvPr/>
        </p:nvSpPr>
        <p:spPr>
          <a:xfrm>
            <a:off x="5384486" y="911643"/>
            <a:ext cx="68867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000000"/>
                </a:solidFill>
              </a:rPr>
              <a:t>◎  </a:t>
            </a:r>
            <a:r>
              <a:rPr lang="ko-KR" altLang="en-US" sz="2000" b="1" dirty="0"/>
              <a:t>다음은 </a:t>
            </a:r>
            <a:r>
              <a:rPr lang="en-US" altLang="ko-KR" sz="2000" b="1" dirty="0"/>
              <a:t>‘</a:t>
            </a:r>
            <a:r>
              <a:rPr lang="ko-KR" altLang="en-US" sz="2000" b="1" dirty="0"/>
              <a:t>임금님 귀는 당나귀 귀</a:t>
            </a:r>
            <a:r>
              <a:rPr lang="en-US" altLang="ko-KR" sz="2000" b="1" dirty="0"/>
              <a:t>’</a:t>
            </a:r>
            <a:r>
              <a:rPr lang="ko-KR" altLang="en-US" sz="2000" b="1" dirty="0"/>
              <a:t>라는 이야기예요</a:t>
            </a:r>
            <a:r>
              <a:rPr lang="en-US" altLang="ko-KR" sz="2000" b="1" dirty="0"/>
              <a:t>.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2670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27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885" y="54181"/>
            <a:ext cx="3338814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P.26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66754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</a:t>
            </a:r>
            <a:r>
              <a:rPr lang="en-US" sz="3200" dirty="0"/>
              <a:t>Unit 2  </a:t>
            </a:r>
            <a:r>
              <a:rPr lang="ko-KR" altLang="en-US" sz="2800" dirty="0"/>
              <a:t>볼수록 매력적인 경주 </a:t>
            </a:r>
            <a:endParaRPr lang="en-US" altLang="ko-KR" sz="2800" dirty="0"/>
          </a:p>
          <a:p>
            <a:pPr algn="ctr"/>
            <a:endParaRPr lang="en-US" altLang="ko-KR" sz="2800" dirty="0"/>
          </a:p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488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07C708A8-3FA9-48B3-B44D-B1F14F990D0F}"/>
              </a:ext>
            </a:extLst>
          </p:cNvPr>
          <p:cNvSpPr/>
          <p:nvPr/>
        </p:nvSpPr>
        <p:spPr>
          <a:xfrm>
            <a:off x="7606145" y="263236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3289F1-1059-4193-A906-1EA279D55029}"/>
              </a:ext>
            </a:extLst>
          </p:cNvPr>
          <p:cNvSpPr/>
          <p:nvPr/>
        </p:nvSpPr>
        <p:spPr>
          <a:xfrm>
            <a:off x="5980175" y="5344594"/>
            <a:ext cx="72747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https://m.blog.naver.com/PostView.nhn?blogId=keewoom2&amp;logNo=221310008285&amp;proxyReferer=https:%2F%2Fwww.google.com%2F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5745EF-2022-4E45-8D42-C4B3BC48ED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479" y="916738"/>
            <a:ext cx="5667557" cy="51904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C2FC25-E870-48DD-9548-92AB625FB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8452" y="928995"/>
            <a:ext cx="2306504" cy="22537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9FD632-52F2-4F81-B94D-64F9D26A38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8453" y="3521265"/>
            <a:ext cx="2307780" cy="1851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3DC72E-61EA-408F-9FE7-0476548E7785}"/>
              </a:ext>
            </a:extLst>
          </p:cNvPr>
          <p:cNvSpPr/>
          <p:nvPr/>
        </p:nvSpPr>
        <p:spPr>
          <a:xfrm>
            <a:off x="5980175" y="5590815"/>
            <a:ext cx="230704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/>
              <a:t>http://blog.daum.net/kimyou3/9413288</a:t>
            </a:r>
            <a:endParaRPr lang="en-US" sz="1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BFE956-67A7-4101-BC4C-11B4AA9E4B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2649" y="1381411"/>
            <a:ext cx="2796733" cy="360273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90C42FB-1755-4A15-8DB9-6BA9FDC96FF9}"/>
              </a:ext>
            </a:extLst>
          </p:cNvPr>
          <p:cNvSpPr/>
          <p:nvPr/>
        </p:nvSpPr>
        <p:spPr>
          <a:xfrm>
            <a:off x="5980175" y="5831158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https://myanimals.co.kr/training/differences-between-a-donkey-mule-and-ass/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1B13D86-2BC8-45DC-85B9-E54439276546}"/>
              </a:ext>
            </a:extLst>
          </p:cNvPr>
          <p:cNvSpPr/>
          <p:nvPr/>
        </p:nvSpPr>
        <p:spPr>
          <a:xfrm>
            <a:off x="246888" y="994854"/>
            <a:ext cx="5257800" cy="6750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7313BF7-CB10-4990-A286-285EBC2206FB}"/>
              </a:ext>
            </a:extLst>
          </p:cNvPr>
          <p:cNvSpPr/>
          <p:nvPr/>
        </p:nvSpPr>
        <p:spPr>
          <a:xfrm>
            <a:off x="246888" y="1669911"/>
            <a:ext cx="5349240" cy="6750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6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885" y="146959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P.26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66754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</a:t>
            </a:r>
            <a:r>
              <a:rPr lang="en-US" sz="3200" dirty="0"/>
              <a:t>Unit 2  </a:t>
            </a:r>
            <a:r>
              <a:rPr lang="ko-KR" altLang="en-US" sz="2800" dirty="0"/>
              <a:t>볼수록 매력적인 경주 </a:t>
            </a:r>
            <a:endParaRPr lang="en-US" altLang="ko-KR" sz="2800" dirty="0"/>
          </a:p>
          <a:p>
            <a:pPr algn="ctr"/>
            <a:endParaRPr lang="en-US" altLang="ko-KR" sz="2800" dirty="0"/>
          </a:p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488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07C708A8-3FA9-48B3-B44D-B1F14F990D0F}"/>
              </a:ext>
            </a:extLst>
          </p:cNvPr>
          <p:cNvSpPr/>
          <p:nvPr/>
        </p:nvSpPr>
        <p:spPr>
          <a:xfrm>
            <a:off x="7606145" y="263236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nline Media 2" title="￬ﾞﾄ￪ﾸﾈ￫ﾋﾘ ￪ﾷﾀ￫ﾊﾔ ￫ﾋﾹ￫ﾂﾘ￪ﾷﾀ ￪ﾷﾀ | ￬ﾠﾄ￫ﾞﾘ￫ﾏﾙ￭ﾙﾔ | ￬ﾘﾛ￫ﾂﾠ￬ﾝﾴ￬ﾕﾼ￪ﾸﾰ | ￪ﾹﾨ￫ﾹﾄ￭ﾂﾤ￬ﾦﾈ KEBIKIDS">
            <a:hlinkClick r:id="" action="ppaction://media"/>
            <a:extLst>
              <a:ext uri="{FF2B5EF4-FFF2-40B4-BE49-F238E27FC236}">
                <a16:creationId xmlns:a16="http://schemas.microsoft.com/office/drawing/2014/main" id="{900E963D-48CD-4BDA-B12C-4C2F3559D8A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078224" y="1077564"/>
            <a:ext cx="7545324" cy="424424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588CB29-D334-45FD-AE03-F656AF74B112}"/>
              </a:ext>
            </a:extLst>
          </p:cNvPr>
          <p:cNvSpPr/>
          <p:nvPr/>
        </p:nvSpPr>
        <p:spPr>
          <a:xfrm>
            <a:off x="4078224" y="5780436"/>
            <a:ext cx="283603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https://www.youtube.com/watch?v=ZHIV4uuN0zk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65DB6-C9E6-4F58-A35C-09BFCDB8E485}"/>
              </a:ext>
            </a:extLst>
          </p:cNvPr>
          <p:cNvSpPr/>
          <p:nvPr/>
        </p:nvSpPr>
        <p:spPr>
          <a:xfrm>
            <a:off x="98341" y="1509724"/>
            <a:ext cx="4068743" cy="11400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>
                <a:solidFill>
                  <a:srgbClr val="000000"/>
                </a:solidFill>
              </a:rPr>
              <a:t>◎ </a:t>
            </a:r>
            <a:r>
              <a:rPr lang="en-US" altLang="ko-KR" sz="2400" dirty="0">
                <a:solidFill>
                  <a:srgbClr val="000000"/>
                </a:solidFill>
              </a:rPr>
              <a:t>‘</a:t>
            </a:r>
            <a:r>
              <a:rPr lang="ko-KR" altLang="en-US" sz="2400" dirty="0">
                <a:solidFill>
                  <a:srgbClr val="000000"/>
                </a:solidFill>
              </a:rPr>
              <a:t>임금님 귀는 당나귀 귀</a:t>
            </a:r>
            <a:r>
              <a:rPr lang="en-US" altLang="ko-KR" sz="2400" dirty="0">
                <a:solidFill>
                  <a:srgbClr val="000000"/>
                </a:solidFill>
              </a:rPr>
              <a:t>’</a:t>
            </a:r>
            <a:r>
              <a:rPr lang="ko-KR" altLang="en-US" sz="2400" dirty="0">
                <a:solidFill>
                  <a:srgbClr val="000000"/>
                </a:solidFill>
              </a:rPr>
              <a:t>에 </a:t>
            </a:r>
            <a:endParaRPr lang="en-US" altLang="ko-KR" sz="24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>
                <a:solidFill>
                  <a:srgbClr val="000000"/>
                </a:solidFill>
              </a:rPr>
              <a:t>대한</a:t>
            </a:r>
            <a:r>
              <a:rPr lang="en-US" altLang="ko-KR" sz="2400" dirty="0">
                <a:solidFill>
                  <a:srgbClr val="000000"/>
                </a:solidFill>
              </a:rPr>
              <a:t> </a:t>
            </a:r>
            <a:r>
              <a:rPr lang="ko-KR" altLang="en-US" sz="2400" dirty="0">
                <a:solidFill>
                  <a:srgbClr val="000000"/>
                </a:solidFill>
              </a:rPr>
              <a:t>동화를 들어 봐요</a:t>
            </a:r>
            <a:r>
              <a:rPr lang="en-US" altLang="ko-KR" sz="24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011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E09874-02D0-E543-A77A-6446B1F0927A}"/>
              </a:ext>
            </a:extLst>
          </p:cNvPr>
          <p:cNvSpPr txBox="1"/>
          <p:nvPr/>
        </p:nvSpPr>
        <p:spPr>
          <a:xfrm>
            <a:off x="223878" y="2467691"/>
            <a:ext cx="5822484" cy="668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>
                <a:solidFill>
                  <a:srgbClr val="000000"/>
                </a:solidFill>
              </a:rPr>
              <a:t>경주에 대해서 들어본 적이 있나요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494543-2FC7-F542-8AC9-2B7F5F781EA1}"/>
              </a:ext>
            </a:extLst>
          </p:cNvPr>
          <p:cNvSpPr txBox="1"/>
          <p:nvPr/>
        </p:nvSpPr>
        <p:spPr>
          <a:xfrm>
            <a:off x="221246" y="4009641"/>
            <a:ext cx="7564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>
                <a:solidFill>
                  <a:srgbClr val="000000"/>
                </a:solidFill>
              </a:rPr>
              <a:t>가장 보고 싶은 유적은 무엇인가요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  <a:endParaRPr lang="en-US" altLang="ko-KR" sz="2800" dirty="0">
              <a:solidFill>
                <a:srgbClr val="00000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8AABDF-8B43-46CD-B93A-6C1FE0A8E1BB}"/>
              </a:ext>
            </a:extLst>
          </p:cNvPr>
          <p:cNvGrpSpPr/>
          <p:nvPr/>
        </p:nvGrpSpPr>
        <p:grpSpPr>
          <a:xfrm>
            <a:off x="405535" y="36021"/>
            <a:ext cx="5109362" cy="1511340"/>
            <a:chOff x="513755" y="202467"/>
            <a:chExt cx="5748369" cy="151134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0FF1389A-F0B8-1248-A4B7-C35ACE716DB3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30248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생각해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1C8FB43-8680-4B66-9F3E-7BE512B40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811" y="202467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A9161593-2656-447C-B56A-5E162CFFA4D4}"/>
              </a:ext>
            </a:extLst>
          </p:cNvPr>
          <p:cNvSpPr txBox="1"/>
          <p:nvPr/>
        </p:nvSpPr>
        <p:spPr>
          <a:xfrm>
            <a:off x="0" y="620160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57EA61-9B29-4BF8-B49B-92B238DC3EE7}"/>
              </a:ext>
            </a:extLst>
          </p:cNvPr>
          <p:cNvSpPr txBox="1"/>
          <p:nvPr/>
        </p:nvSpPr>
        <p:spPr>
          <a:xfrm>
            <a:off x="6806717" y="5370242"/>
            <a:ext cx="62216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https://heritage.unesco.or.kr/</a:t>
            </a:r>
            <a:r>
              <a:rPr lang="ko-KR" altLang="en-US" sz="1000" dirty="0"/>
              <a:t>경주역사유적지구</a:t>
            </a:r>
            <a:r>
              <a:rPr lang="en-US" altLang="ko-KR" sz="1000" dirty="0"/>
              <a:t>/</a:t>
            </a:r>
            <a:endParaRPr lang="en-US" sz="1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073FD72-A115-49F3-A758-A3D78AD4CE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6033" y="1552436"/>
            <a:ext cx="2404271" cy="17299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C301B7-12FF-4FC1-B0D3-E43CF5186C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6033" y="3704649"/>
            <a:ext cx="2410145" cy="1600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12BC63-B178-47AA-9F41-40825A03D5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67272" y="1547361"/>
            <a:ext cx="2347760" cy="17299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91341A-B8EA-416E-9B0B-833ADC2579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52145" y="3435081"/>
            <a:ext cx="1832278" cy="223577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0983D5-1051-47CB-A0F2-508549083387}"/>
              </a:ext>
            </a:extLst>
          </p:cNvPr>
          <p:cNvSpPr/>
          <p:nvPr/>
        </p:nvSpPr>
        <p:spPr>
          <a:xfrm>
            <a:off x="6806717" y="5594542"/>
            <a:ext cx="242406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http://m.gjnews.com/view.php?idx=55783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C2684F-4733-494C-82A3-347EC4FB402F}"/>
              </a:ext>
            </a:extLst>
          </p:cNvPr>
          <p:cNvSpPr/>
          <p:nvPr/>
        </p:nvSpPr>
        <p:spPr>
          <a:xfrm>
            <a:off x="6092549" y="5808540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http://tour.gb.go.kr/en/page.do?con_uid=18023&amp;pageNo=&amp;pageSize=&amp;code_uid=1005&amp;srchKwd=&amp;srchFunc=&amp;srchArea=&amp;srchDate=&amp;srchSearch=&amp;srchSearchArea=&amp;pageNo=&amp;cmd=2&amp;mnu_uid=298</a:t>
            </a:r>
          </a:p>
        </p:txBody>
      </p:sp>
    </p:spTree>
    <p:extLst>
      <p:ext uri="{BB962C8B-B14F-4D97-AF65-F5344CB8AC3E}">
        <p14:creationId xmlns:p14="http://schemas.microsoft.com/office/powerpoint/2010/main" val="20435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75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P.28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3782532-670C-470F-87D5-BC032D3C853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519E37-0D9A-4A41-899B-CBC300615B0F}"/>
              </a:ext>
            </a:extLst>
          </p:cNvPr>
          <p:cNvSpPr txBox="1"/>
          <p:nvPr/>
        </p:nvSpPr>
        <p:spPr>
          <a:xfrm>
            <a:off x="634999" y="849263"/>
            <a:ext cx="10668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300" dirty="0"/>
              <a:t>다음은 유진이 광화문에 대해 쓴 </a:t>
            </a:r>
            <a:r>
              <a:rPr lang="ko-KR" altLang="en-US" sz="2300" dirty="0" err="1"/>
              <a:t>글이에요</a:t>
            </a:r>
            <a:r>
              <a:rPr lang="en-US" altLang="ko-KR" sz="2300" dirty="0"/>
              <a:t>. </a:t>
            </a:r>
            <a:r>
              <a:rPr lang="ko-KR" altLang="en-US" sz="2300" dirty="0"/>
              <a:t>잘 읽고 질문에 답해 보세요</a:t>
            </a:r>
            <a:r>
              <a:rPr lang="en-US" altLang="ko-KR" sz="2300" dirty="0"/>
              <a:t>.</a:t>
            </a:r>
            <a:endParaRPr lang="en-US" sz="23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B77F89-5234-4A91-97B8-A2B96A1B0279}"/>
              </a:ext>
            </a:extLst>
          </p:cNvPr>
          <p:cNvGrpSpPr/>
          <p:nvPr/>
        </p:nvGrpSpPr>
        <p:grpSpPr>
          <a:xfrm>
            <a:off x="77452" y="-27933"/>
            <a:ext cx="7113923" cy="787887"/>
            <a:chOff x="77452" y="-27933"/>
            <a:chExt cx="6510985" cy="787887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928F39C2-E4CF-433C-8FF9-97C06BC967E2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2 </a:t>
              </a:r>
              <a:r>
                <a:rPr lang="ko-KR" altLang="en-US" sz="2800" dirty="0"/>
                <a:t>볼수록 매력적인 경주 </a:t>
              </a:r>
              <a:endParaRPr lang="en-US" altLang="ko-KR" sz="2800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5EB2A9A-F2B3-4329-9F09-50C74BB282E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CC265B56-34BA-42EF-8C85-33BC9C7A0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7329" y="1679587"/>
            <a:ext cx="1868760" cy="16734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9C6CB1-6C96-4529-B779-D396938942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7330" y="3876640"/>
            <a:ext cx="1868760" cy="16993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CD02334-FBD2-4F19-815D-83E8314FF4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081" y="1341894"/>
            <a:ext cx="8615040" cy="31675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BC786C8-6DA8-4881-AF6E-F45539407C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081" y="4555843"/>
            <a:ext cx="3862279" cy="15988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5C87826-7428-4AE7-A940-52AE56720B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89727" y="4586767"/>
            <a:ext cx="3003296" cy="1518897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EF6F1276-8B88-4ABE-ADC0-7E181F26C3E2}"/>
              </a:ext>
            </a:extLst>
          </p:cNvPr>
          <p:cNvSpPr/>
          <p:nvPr/>
        </p:nvSpPr>
        <p:spPr>
          <a:xfrm>
            <a:off x="535794" y="5011492"/>
            <a:ext cx="355459" cy="3749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5A27445-FB73-4685-B6B8-39151F058792}"/>
              </a:ext>
            </a:extLst>
          </p:cNvPr>
          <p:cNvSpPr/>
          <p:nvPr/>
        </p:nvSpPr>
        <p:spPr>
          <a:xfrm>
            <a:off x="6096000" y="5355262"/>
            <a:ext cx="327949" cy="39140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5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001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P.29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723256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2  </a:t>
              </a:r>
              <a:r>
                <a:rPr lang="ko-KR" altLang="en-US" sz="2800" dirty="0"/>
                <a:t>볼수록 매력적인 경주 </a:t>
              </a:r>
              <a:endParaRPr lang="en-US" altLang="ko-KR" sz="2800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67F0893-11D4-401F-8F5A-27F39046CC3A}"/>
              </a:ext>
            </a:extLst>
          </p:cNvPr>
          <p:cNvSpPr txBox="1"/>
          <p:nvPr/>
        </p:nvSpPr>
        <p:spPr>
          <a:xfrm>
            <a:off x="880713" y="5571091"/>
            <a:ext cx="11025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내가 살고 있는 도시의 유명한 거리나 역사와 관계된 장소에 대해서 설명하는 글을 써 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ED8FAA3A-1069-41AA-88BB-FC0ABBE14792}"/>
              </a:ext>
            </a:extLst>
          </p:cNvPr>
          <p:cNvSpPr/>
          <p:nvPr/>
        </p:nvSpPr>
        <p:spPr>
          <a:xfrm>
            <a:off x="271113" y="5314950"/>
            <a:ext cx="609600" cy="614469"/>
          </a:xfrm>
          <a:prstGeom prst="smileyFac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05A3E4A-60E9-4D21-B503-C00D64E6C1EC}"/>
              </a:ext>
            </a:extLst>
          </p:cNvPr>
          <p:cNvSpPr/>
          <p:nvPr/>
        </p:nvSpPr>
        <p:spPr>
          <a:xfrm>
            <a:off x="894210" y="5137449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https://xaxo.tistory.com/219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724ABD-4B56-49B4-9163-6B88C63809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776" y="1050195"/>
            <a:ext cx="2500710" cy="1868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39E822-B28A-4C10-B135-E7DC7FD2F8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4796" y="1050195"/>
            <a:ext cx="2524394" cy="18859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82810C-EC95-47DA-B888-4C4F8C6498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3500" y="1050195"/>
            <a:ext cx="2860878" cy="18859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97F07E-42F4-402F-A70F-73F62794DC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9776" y="3299289"/>
            <a:ext cx="2500710" cy="18005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8D7F3D0-37A3-4841-BF27-CEBBDFA54F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37762" y="3299289"/>
            <a:ext cx="2618461" cy="1765169"/>
          </a:xfrm>
          <a:prstGeom prst="rect">
            <a:avLst/>
          </a:prstGeom>
        </p:spPr>
      </p:pic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8F4E25B5-7673-4FD9-AF0C-32ECF61D4C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9000884"/>
              </p:ext>
            </p:extLst>
          </p:nvPr>
        </p:nvGraphicFramePr>
        <p:xfrm>
          <a:off x="7723500" y="3299289"/>
          <a:ext cx="2756010" cy="16798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Bitmap Image" r:id="rId10" imgW="3871080" imgH="2358360" progId="Paint.Picture">
                  <p:embed/>
                </p:oleObj>
              </mc:Choice>
              <mc:Fallback>
                <p:oleObj name="Bitmap Image" r:id="rId10" imgW="3871080" imgH="235836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723500" y="3299289"/>
                        <a:ext cx="2756010" cy="16798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69711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001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P.65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723256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2  </a:t>
              </a:r>
              <a:r>
                <a:rPr lang="ko-KR" altLang="en-US" sz="2800" dirty="0"/>
                <a:t>볼수록 매력적인 경주 </a:t>
              </a:r>
              <a:endParaRPr lang="en-US" altLang="ko-KR" sz="2800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53D8D60-91B2-4431-887C-9F10F3CA5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16914"/>
            <a:ext cx="12008498" cy="482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29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051FCD-1921-4CA8-9ABE-F07B2CFC9DAA}"/>
              </a:ext>
            </a:extLst>
          </p:cNvPr>
          <p:cNvSpPr txBox="1"/>
          <p:nvPr/>
        </p:nvSpPr>
        <p:spPr>
          <a:xfrm>
            <a:off x="4434840" y="5823292"/>
            <a:ext cx="31517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https://www.youtube.com/watch?v=C6o8OZuzBPk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9D08B36-A4A8-4987-BDEA-31873A5A454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5ED8A0-5E9B-4249-9C9C-0F91F131D318}"/>
              </a:ext>
            </a:extLst>
          </p:cNvPr>
          <p:cNvGrpSpPr/>
          <p:nvPr/>
        </p:nvGrpSpPr>
        <p:grpSpPr>
          <a:xfrm>
            <a:off x="77452" y="-27933"/>
            <a:ext cx="7323473" cy="787887"/>
            <a:chOff x="77452" y="-27933"/>
            <a:chExt cx="6510985" cy="787887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E7C6C5E6-767B-469C-8ECE-19570AE014D9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2  </a:t>
              </a:r>
              <a:r>
                <a:rPr lang="ko-KR" altLang="en-US" sz="2800" dirty="0"/>
                <a:t>볼수록 매력적인 경주 </a:t>
              </a:r>
              <a:endParaRPr lang="en-US" altLang="ko-KR" sz="2800" dirty="0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4CCD7BA-E4F1-4369-8C3A-E297D9E383A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AF4D8EE9-0434-45EF-B929-CFB9BDF32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0925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문화 </a:t>
            </a:r>
            <a:r>
              <a:rPr lang="en-US" altLang="ko-KR" sz="2800" dirty="0">
                <a:solidFill>
                  <a:srgbClr val="000000"/>
                </a:solidFill>
              </a:rPr>
              <a:t>P.30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2" name="Online Media 1" title="46 ￬ﾙﾸ￪ﾵﾭ￬ﾝﾸ￪ﾳﾼ ￫ﾋﾤ￫ﾬﾸ￭ﾙﾔ   ￬ﾄﾜ￬ﾚﾸ ￬ﾋﾜ￫ﾂﾴ ￬ﾣﾼ￬ﾚﾔ ￬ﾙﾸ￪ﾵﾭ￬ﾝﾸ ￫ﾧﾈ￬ﾝﾄ">
            <a:hlinkClick r:id="" action="ppaction://media"/>
            <a:extLst>
              <a:ext uri="{FF2B5EF4-FFF2-40B4-BE49-F238E27FC236}">
                <a16:creationId xmlns:a16="http://schemas.microsoft.com/office/drawing/2014/main" id="{9D438305-EFB4-420F-B066-7C8717C7657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434840" y="1528197"/>
            <a:ext cx="7434072" cy="41816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28C47D-D969-4B7E-A8DE-B59BB9A626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52" y="1444752"/>
            <a:ext cx="4124935" cy="31475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AB8AF6-E173-4C6E-936C-C932218D6813}"/>
              </a:ext>
            </a:extLst>
          </p:cNvPr>
          <p:cNvSpPr txBox="1"/>
          <p:nvPr/>
        </p:nvSpPr>
        <p:spPr>
          <a:xfrm>
            <a:off x="1054552" y="4816361"/>
            <a:ext cx="2450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/>
              <a:t>서울의 외국인 마을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1883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92B1C17-014A-43D4-9A0A-35F3FA34B0E4}"/>
              </a:ext>
            </a:extLst>
          </p:cNvPr>
          <p:cNvGrpSpPr/>
          <p:nvPr/>
        </p:nvGrpSpPr>
        <p:grpSpPr>
          <a:xfrm>
            <a:off x="77452" y="-27933"/>
            <a:ext cx="7294898" cy="787887"/>
            <a:chOff x="77452" y="-27933"/>
            <a:chExt cx="6510985" cy="787887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D23E6FC2-3561-4DFD-BD89-EDB9F4AC6CA6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2  </a:t>
              </a:r>
              <a:r>
                <a:rPr lang="ko-KR" altLang="en-US" sz="2800" dirty="0"/>
                <a:t>볼수록 매력적인 경주 </a:t>
              </a:r>
              <a:endParaRPr lang="en-US" altLang="ko-KR" sz="2800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B205D6D-256A-4721-A883-7ED4E826D26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6EDF73E4-16EF-4399-B961-0B72FA68B149}"/>
              </a:ext>
            </a:extLst>
          </p:cNvPr>
          <p:cNvSpPr txBox="1">
            <a:spLocks/>
          </p:cNvSpPr>
          <p:nvPr/>
        </p:nvSpPr>
        <p:spPr>
          <a:xfrm>
            <a:off x="7372350" y="159245"/>
            <a:ext cx="3169493" cy="5293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 문화 </a:t>
            </a:r>
            <a:r>
              <a:rPr lang="en-US" altLang="ko-KR" sz="2800" dirty="0">
                <a:solidFill>
                  <a:srgbClr val="000000"/>
                </a:solidFill>
              </a:rPr>
              <a:t>P.30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AD9799-B9BA-4FC3-807E-83D3E8E32C57}"/>
              </a:ext>
            </a:extLst>
          </p:cNvPr>
          <p:cNvSpPr txBox="1"/>
          <p:nvPr/>
        </p:nvSpPr>
        <p:spPr>
          <a:xfrm>
            <a:off x="768096" y="5020056"/>
            <a:ext cx="2843784" cy="111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3C683B-A85A-4C32-9E63-EBE31C544522}"/>
              </a:ext>
            </a:extLst>
          </p:cNvPr>
          <p:cNvSpPr txBox="1"/>
          <p:nvPr/>
        </p:nvSpPr>
        <p:spPr>
          <a:xfrm>
            <a:off x="5495925" y="5447157"/>
            <a:ext cx="6086475" cy="503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 </a:t>
            </a:r>
            <a:r>
              <a:rPr lang="ko-KR" altLang="en-US" sz="2000" dirty="0"/>
              <a:t>서울에는 어떤 외국인 마을이 있나요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72C157-7B8C-4233-A4B8-099ADCFC58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0247" y="725361"/>
            <a:ext cx="3651504" cy="13709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362971-DD33-4564-B666-70308B0D23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365" y="2357798"/>
            <a:ext cx="10787270" cy="2142403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6350BE9-A408-47A5-83EE-6C97F1C044E7}"/>
              </a:ext>
            </a:extLst>
          </p:cNvPr>
          <p:cNvSpPr/>
          <p:nvPr/>
        </p:nvSpPr>
        <p:spPr>
          <a:xfrm>
            <a:off x="633586" y="2235707"/>
            <a:ext cx="10948814" cy="2386584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AD7DB6-9104-40C1-A919-8FF6B2AFC6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7370" y="4781283"/>
            <a:ext cx="2512877" cy="191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4700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9950" y="189041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이번 주 숙제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14. </a:t>
            </a:r>
            <a:r>
              <a:rPr lang="ko-KR" altLang="en-US" sz="2800" dirty="0">
                <a:solidFill>
                  <a:schemeClr val="tx1"/>
                </a:solidFill>
              </a:rPr>
              <a:t>과학적인 우리 한글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8BD644-5302-4F9C-9F95-59E653327EF8}"/>
              </a:ext>
            </a:extLst>
          </p:cNvPr>
          <p:cNvSpPr txBox="1"/>
          <p:nvPr/>
        </p:nvSpPr>
        <p:spPr>
          <a:xfrm>
            <a:off x="605096" y="129143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Quizlet</a:t>
            </a:r>
            <a:r>
              <a:rPr lang="ko-KR" altLang="en-US" sz="2000" dirty="0"/>
              <a:t> 낱말게임</a:t>
            </a:r>
            <a:endParaRPr lang="en-US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2F567E-A432-4480-9482-361D406CE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1223620"/>
            <a:ext cx="453507" cy="5001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69F224-2487-430F-96CB-986ADCA0CBBF}"/>
              </a:ext>
            </a:extLst>
          </p:cNvPr>
          <p:cNvSpPr txBox="1"/>
          <p:nvPr/>
        </p:nvSpPr>
        <p:spPr>
          <a:xfrm>
            <a:off x="605096" y="2177199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감정을 넣어 역할극 해 봐요 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8566A2-D958-45DC-99C6-B2CACA8B136B}"/>
              </a:ext>
            </a:extLst>
          </p:cNvPr>
          <p:cNvSpPr txBox="1"/>
          <p:nvPr/>
        </p:nvSpPr>
        <p:spPr>
          <a:xfrm>
            <a:off x="5168900" y="129143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신나게 놀기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96ACEE-32D6-453A-9ACF-12EDA9E61ADC}"/>
              </a:ext>
            </a:extLst>
          </p:cNvPr>
          <p:cNvSpPr txBox="1"/>
          <p:nvPr/>
        </p:nvSpPr>
        <p:spPr>
          <a:xfrm>
            <a:off x="5168900" y="2074607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선생님에게 보내 줘요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3DE84B0-1DA9-474A-A73F-212627CE1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2196747"/>
            <a:ext cx="453507" cy="50019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26BDD39-AC47-4088-9FC5-D15AFCB56F27}"/>
              </a:ext>
            </a:extLst>
          </p:cNvPr>
          <p:cNvSpPr txBox="1"/>
          <p:nvPr/>
        </p:nvSpPr>
        <p:spPr>
          <a:xfrm>
            <a:off x="605096" y="3062962"/>
            <a:ext cx="3230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유적지 소개하기</a:t>
            </a:r>
            <a:endParaRPr 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AB3C32-4A4B-4C45-AC57-6EBF017D5A7D}"/>
              </a:ext>
            </a:extLst>
          </p:cNvPr>
          <p:cNvSpPr txBox="1"/>
          <p:nvPr/>
        </p:nvSpPr>
        <p:spPr>
          <a:xfrm>
            <a:off x="5168900" y="2857778"/>
            <a:ext cx="675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내가 살고 있는 도시의 유명한 거리나 역사와 관계된 장소에 대해서 설명하는 글을 써 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DF132B9-2632-476F-A611-F5F5CCFB9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640" y="3019860"/>
            <a:ext cx="453507" cy="50019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470AC42-197A-4FE0-BEDE-8E29CEBC2D31}"/>
              </a:ext>
            </a:extLst>
          </p:cNvPr>
          <p:cNvSpPr txBox="1"/>
          <p:nvPr/>
        </p:nvSpPr>
        <p:spPr>
          <a:xfrm>
            <a:off x="605096" y="3948724"/>
            <a:ext cx="361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워크북 </a:t>
            </a:r>
            <a:r>
              <a:rPr lang="en-US" altLang="ko-KR" sz="2000" dirty="0"/>
              <a:t>p11-13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E7B13C-8A79-425C-8E08-59E6BDF90103}"/>
              </a:ext>
            </a:extLst>
          </p:cNvPr>
          <p:cNvSpPr txBox="1"/>
          <p:nvPr/>
        </p:nvSpPr>
        <p:spPr>
          <a:xfrm>
            <a:off x="5168900" y="3948724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다음 시간에 얘기해요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2069FB-F865-4983-B46D-1534D2F5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2" y="3898683"/>
            <a:ext cx="453507" cy="50019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DCF8E27-C8C6-46CD-A45F-445629DFE2C4}"/>
              </a:ext>
            </a:extLst>
          </p:cNvPr>
          <p:cNvGrpSpPr/>
          <p:nvPr/>
        </p:nvGrpSpPr>
        <p:grpSpPr>
          <a:xfrm>
            <a:off x="77452" y="-27933"/>
            <a:ext cx="7142498" cy="787887"/>
            <a:chOff x="77452" y="-27933"/>
            <a:chExt cx="6510985" cy="787887"/>
          </a:xfrm>
        </p:grpSpPr>
        <p:sp>
          <p:nvSpPr>
            <p:cNvPr id="27" name="Title 1">
              <a:extLst>
                <a:ext uri="{FF2B5EF4-FFF2-40B4-BE49-F238E27FC236}">
                  <a16:creationId xmlns:a16="http://schemas.microsoft.com/office/drawing/2014/main" id="{CB0DB5CA-1709-4BF5-8267-F5F6F2B9C297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2  </a:t>
              </a:r>
              <a:r>
                <a:rPr lang="ko-KR" altLang="en-US" sz="2800" dirty="0"/>
                <a:t>볼수록 매력적인 경주 </a:t>
              </a:r>
              <a:endParaRPr lang="en-US" altLang="ko-KR" sz="2800" dirty="0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7CB360A-DE3A-45DA-B381-51DEE2A840E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75203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Reference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1A8EF-7F1B-420C-8EF7-A6FB53F76289}"/>
              </a:ext>
            </a:extLst>
          </p:cNvPr>
          <p:cNvSpPr txBox="1"/>
          <p:nvPr/>
        </p:nvSpPr>
        <p:spPr>
          <a:xfrm>
            <a:off x="255201" y="940169"/>
            <a:ext cx="116088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1. </a:t>
            </a:r>
            <a:r>
              <a:rPr lang="ko-KR" altLang="en-US" sz="1600" dirty="0"/>
              <a:t>재외동포를 위한 한국어 </a:t>
            </a:r>
            <a:r>
              <a:rPr lang="en-US" altLang="ko-KR" sz="1600" dirty="0"/>
              <a:t>5-1 (</a:t>
            </a:r>
            <a:r>
              <a:rPr lang="ko-KR" altLang="en-US" sz="1600" dirty="0"/>
              <a:t>영어권</a:t>
            </a:r>
            <a:r>
              <a:rPr lang="en-US" altLang="ko-KR" sz="1600" dirty="0"/>
              <a:t>)</a:t>
            </a:r>
            <a:endParaRPr lang="en-US" sz="1600" dirty="0"/>
          </a:p>
          <a:p>
            <a:r>
              <a:rPr lang="en-US" sz="1600" dirty="0"/>
              <a:t>2. Study Korean</a:t>
            </a:r>
          </a:p>
          <a:p>
            <a:r>
              <a:rPr lang="en-US" sz="1600" dirty="0"/>
              <a:t>3.  </a:t>
            </a:r>
            <a:r>
              <a:rPr lang="en-US" sz="1600" dirty="0">
                <a:hlinkClick r:id="rId3"/>
              </a:rPr>
              <a:t>https://heritage.unesco.or.kr/</a:t>
            </a:r>
            <a:r>
              <a:rPr lang="ko-KR" altLang="en-US" sz="1600" dirty="0">
                <a:hlinkClick r:id="rId3"/>
              </a:rPr>
              <a:t>경주역사유적지구</a:t>
            </a:r>
            <a:r>
              <a:rPr lang="en-US" altLang="ko-KR" sz="1600" dirty="0">
                <a:hlinkClick r:id="rId3"/>
              </a:rPr>
              <a:t>/</a:t>
            </a:r>
            <a:endParaRPr lang="en-US" sz="1600" dirty="0"/>
          </a:p>
          <a:p>
            <a:r>
              <a:rPr lang="en-US" sz="1600" dirty="0"/>
              <a:t>4. http://m.gjnews.com/view.php?idx=55783</a:t>
            </a:r>
          </a:p>
          <a:p>
            <a:r>
              <a:rPr lang="en-US" sz="1600" dirty="0"/>
              <a:t>5.</a:t>
            </a:r>
            <a:r>
              <a:rPr lang="en-US" sz="1600" dirty="0">
                <a:hlinkClick r:id="rId4"/>
              </a:rPr>
              <a:t>http://tour.gb.go.kr/en/page.do?con_uid=18023&amp;pageNo=&amp;pageSize=&amp;code_uid=1005&amp;srchKwd=&amp;srchFunc=&amp;srchArea=&amp;srchDate=&amp;srchSearch=&amp;srchSearchArea=&amp;pageNo=&amp;cmd=2&amp;mnu_uid=298</a:t>
            </a:r>
            <a:endParaRPr lang="en-US" sz="1600" dirty="0"/>
          </a:p>
          <a:p>
            <a:r>
              <a:rPr lang="en-US" sz="1600" dirty="0"/>
              <a:t>6. </a:t>
            </a:r>
            <a:r>
              <a:rPr lang="en-US" sz="1600" dirty="0">
                <a:hlinkClick r:id="rId5"/>
              </a:rPr>
              <a:t>https://www.youtube.com/watch?v=FrIWI7HvB2g</a:t>
            </a:r>
            <a:endParaRPr lang="en-US" sz="1600" dirty="0"/>
          </a:p>
          <a:p>
            <a:r>
              <a:rPr lang="en-US" sz="1600" dirty="0"/>
              <a:t>7. </a:t>
            </a:r>
            <a:r>
              <a:rPr lang="en-US" sz="1600" dirty="0">
                <a:hlinkClick r:id="rId6"/>
              </a:rPr>
              <a:t>https://news.chosun.com/site/data/html_dir/2018/08/29/2018082904311.html</a:t>
            </a:r>
            <a:endParaRPr lang="en-US" sz="1600" dirty="0"/>
          </a:p>
          <a:p>
            <a:r>
              <a:rPr lang="en-US" sz="1600" dirty="0"/>
              <a:t>8.https://m.post.naver.com/viewer/</a:t>
            </a:r>
            <a:r>
              <a:rPr lang="en-US" sz="1600" dirty="0" err="1"/>
              <a:t>postView.nhn?volumeNo</a:t>
            </a:r>
            <a:r>
              <a:rPr lang="en-US" sz="1600" dirty="0"/>
              <a:t>=17677083&amp;memberNo=39859976</a:t>
            </a:r>
          </a:p>
          <a:p>
            <a:r>
              <a:rPr lang="en-US" sz="1600" dirty="0"/>
              <a:t>9. </a:t>
            </a:r>
            <a:r>
              <a:rPr lang="en-US" sz="1600" dirty="0">
                <a:hlinkClick r:id="rId7"/>
              </a:rPr>
              <a:t>https://kr.pixtastock.com/illustration/38951594</a:t>
            </a:r>
            <a:endParaRPr lang="en-US" sz="1600" dirty="0"/>
          </a:p>
          <a:p>
            <a:r>
              <a:rPr lang="en-US" sz="1600" dirty="0"/>
              <a:t>10. </a:t>
            </a:r>
            <a:r>
              <a:rPr lang="en-US" sz="1600" dirty="0">
                <a:hlinkClick r:id="rId8"/>
              </a:rPr>
              <a:t>https://kr.pixtastock.com/illustration/9623566</a:t>
            </a:r>
            <a:endParaRPr lang="en-US" sz="1600" dirty="0"/>
          </a:p>
          <a:p>
            <a:r>
              <a:rPr lang="en-US" sz="1600" dirty="0"/>
              <a:t>11. https://www.dreamstime.com/stock-illustration-piece-cherry-chocolate-cake-behind-no-symbol-low-carb-diet-fattening-unhealthy-eating-concept-delicious-layer-saucer-image62547899</a:t>
            </a:r>
          </a:p>
          <a:p>
            <a:r>
              <a:rPr lang="en-US" sz="1600" dirty="0"/>
              <a:t>12. </a:t>
            </a:r>
            <a:r>
              <a:rPr lang="en-US" sz="1600" dirty="0">
                <a:hlinkClick r:id="rId9"/>
              </a:rPr>
              <a:t>http://www.clker.com/clipart-397666.html</a:t>
            </a:r>
            <a:endParaRPr lang="en-US" sz="1600" dirty="0"/>
          </a:p>
          <a:p>
            <a:r>
              <a:rPr lang="en-US" sz="1600" dirty="0"/>
              <a:t>13.https://m.blog.naver.com/PostView.nhn?blogId=keewoom2&amp;logNo=221310008285&amp;proxyReferer=https:%2F%2Fwww.google.com%2F</a:t>
            </a:r>
          </a:p>
          <a:p>
            <a:r>
              <a:rPr lang="en-US" sz="1600" dirty="0"/>
              <a:t>14. </a:t>
            </a:r>
            <a:r>
              <a:rPr lang="en-US" sz="1600" dirty="0">
                <a:hlinkClick r:id="rId10"/>
              </a:rPr>
              <a:t>https://myanimals.co.kr/training/differences-between-a-donkey-mule-and-ass/</a:t>
            </a:r>
            <a:endParaRPr lang="en-US" sz="1600" dirty="0"/>
          </a:p>
          <a:p>
            <a:r>
              <a:rPr lang="en-US" sz="1600" dirty="0"/>
              <a:t>15. </a:t>
            </a:r>
            <a:r>
              <a:rPr lang="en-US" sz="1600" dirty="0">
                <a:hlinkClick r:id="rId11"/>
              </a:rPr>
              <a:t>https://xaxo.tistory.com/219</a:t>
            </a:r>
            <a:endParaRPr lang="en-US" sz="1600" dirty="0"/>
          </a:p>
          <a:p>
            <a:r>
              <a:rPr lang="en-US" sz="1600" dirty="0"/>
              <a:t>16. https://www.youtube.com/watch?v=C6o8OZuzBPk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087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E75A5F6-B616-400B-B4A8-DE643E359B6D}"/>
              </a:ext>
            </a:extLst>
          </p:cNvPr>
          <p:cNvSpPr txBox="1"/>
          <p:nvPr/>
        </p:nvSpPr>
        <p:spPr>
          <a:xfrm>
            <a:off x="0" y="6231010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6635F5-61CD-4560-847B-9CDDE54166F6}"/>
              </a:ext>
            </a:extLst>
          </p:cNvPr>
          <p:cNvSpPr/>
          <p:nvPr/>
        </p:nvSpPr>
        <p:spPr>
          <a:xfrm>
            <a:off x="4193334" y="5848233"/>
            <a:ext cx="399503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https://www.youtube.com/watch?v=FrIWI7HvB2g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C6F1649-E521-4871-9208-FFED98AA17EE}"/>
              </a:ext>
            </a:extLst>
          </p:cNvPr>
          <p:cNvGrpSpPr/>
          <p:nvPr/>
        </p:nvGrpSpPr>
        <p:grpSpPr>
          <a:xfrm>
            <a:off x="333803" y="0"/>
            <a:ext cx="4979088" cy="1330717"/>
            <a:chOff x="513755" y="445846"/>
            <a:chExt cx="5748369" cy="133071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1750C562-B248-4254-A8E9-17C31F6ED420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93004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이야기해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D37F623-56A4-41B3-B6BD-483190808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3755" y="445846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944872E-8B51-4C94-BE62-FD2C7E1D9DAF}"/>
              </a:ext>
            </a:extLst>
          </p:cNvPr>
          <p:cNvSpPr txBox="1"/>
          <p:nvPr/>
        </p:nvSpPr>
        <p:spPr>
          <a:xfrm>
            <a:off x="5588000" y="268199"/>
            <a:ext cx="6108700" cy="829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800" dirty="0">
                <a:solidFill>
                  <a:srgbClr val="000000"/>
                </a:solidFill>
              </a:rPr>
              <a:t>신라의 천년 역사</a:t>
            </a:r>
            <a:r>
              <a:rPr lang="en-US" altLang="ko-KR" sz="2800" dirty="0">
                <a:solidFill>
                  <a:srgbClr val="000000"/>
                </a:solidFill>
              </a:rPr>
              <a:t>,</a:t>
            </a:r>
            <a:r>
              <a:rPr lang="ko-KR" altLang="en-US" sz="2800" dirty="0">
                <a:solidFill>
                  <a:srgbClr val="000000"/>
                </a:solidFill>
              </a:rPr>
              <a:t> 경주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9FD4B1-1523-4E98-BD75-7873DEEED760}"/>
              </a:ext>
            </a:extLst>
          </p:cNvPr>
          <p:cNvSpPr txBox="1"/>
          <p:nvPr/>
        </p:nvSpPr>
        <p:spPr>
          <a:xfrm>
            <a:off x="197025" y="2227661"/>
            <a:ext cx="4474948" cy="2350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경주에는 왜 많은 유적과 유물이 있나요</a:t>
            </a:r>
            <a:r>
              <a:rPr lang="en-US" altLang="ko-KR" sz="2000" dirty="0">
                <a:solidFill>
                  <a:srgbClr val="00000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동영상을 보고 가장 기억에 남는 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것은 무엇인가요</a:t>
            </a:r>
            <a:r>
              <a:rPr lang="en-US" altLang="ko-KR" sz="2000" dirty="0">
                <a:solidFill>
                  <a:srgbClr val="000000"/>
                </a:solidFill>
              </a:rPr>
              <a:t>?</a:t>
            </a:r>
            <a:r>
              <a:rPr lang="ko-KR" altLang="en-US" sz="2000" dirty="0">
                <a:solidFill>
                  <a:srgbClr val="000000"/>
                </a:solidFill>
              </a:rPr>
              <a:t>  </a:t>
            </a:r>
            <a:endParaRPr lang="en-US" sz="2500" dirty="0"/>
          </a:p>
        </p:txBody>
      </p:sp>
      <p:pic>
        <p:nvPicPr>
          <p:cNvPr id="4" name="Online Media 3" title="￬ﾋﾠ￫ﾝﾼ￬ﾝﾘ ￬ﾲﾜ￫ﾅﾄ ￬ﾗﾭ￬ﾂﾬ, ￪ﾲﾽ￬ﾣﾼ">
            <a:hlinkClick r:id="" action="ppaction://media"/>
            <a:extLst>
              <a:ext uri="{FF2B5EF4-FFF2-40B4-BE49-F238E27FC236}">
                <a16:creationId xmlns:a16="http://schemas.microsoft.com/office/drawing/2014/main" id="{0CCB2583-7BF8-498E-B191-A22BB61E228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270248" y="1399821"/>
            <a:ext cx="7836248" cy="440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0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89888" y="44327"/>
            <a:ext cx="5812224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altLang="ko-KR" sz="2800" dirty="0">
                <a:hlinkClick r:id="rId3"/>
              </a:rPr>
              <a:t>Unit 2  </a:t>
            </a:r>
            <a:r>
              <a:rPr lang="ko-KR" altLang="en-US" sz="2800" dirty="0">
                <a:hlinkClick r:id="rId3"/>
              </a:rPr>
              <a:t>볼수록 매력적인 경주</a:t>
            </a:r>
            <a:br>
              <a:rPr lang="en-US" altLang="ko-KR" sz="2800" dirty="0">
                <a:solidFill>
                  <a:srgbClr val="0563C1"/>
                </a:solidFill>
                <a:hlinkClick r:id="rId3"/>
              </a:rPr>
            </a:br>
            <a:r>
              <a:rPr lang="ko-KR" altLang="en-US" sz="2800" dirty="0">
                <a:solidFill>
                  <a:srgbClr val="0563C1"/>
                </a:solidFill>
                <a:hlinkClick r:id="rId3"/>
              </a:rPr>
              <a:t>어휘 </a:t>
            </a:r>
            <a:r>
              <a:rPr lang="en-US" altLang="ko-KR" sz="2800" dirty="0">
                <a:solidFill>
                  <a:srgbClr val="0563C1"/>
                </a:solidFill>
                <a:hlinkClick r:id="rId3"/>
              </a:rPr>
              <a:t>Vocabulary-</a:t>
            </a:r>
            <a:r>
              <a:rPr lang="en-US" altLang="ko-KR" sz="2800" dirty="0" err="1">
                <a:solidFill>
                  <a:srgbClr val="0563C1"/>
                </a:solidFill>
                <a:hlinkClick r:id="rId3"/>
              </a:rPr>
              <a:t>Falshcar</a:t>
            </a:r>
            <a:r>
              <a:rPr lang="en-US" altLang="ko-KR" sz="2800" dirty="0" err="1">
                <a:solidFill>
                  <a:srgbClr val="0563C1"/>
                </a:solidFill>
                <a:hlinkClick r:id="rId4"/>
              </a:rPr>
              <a:t>ds</a:t>
            </a:r>
            <a:endParaRPr lang="en-US" sz="2800" dirty="0">
              <a:hlinkClick r:id="rId5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603492" y="1035524"/>
            <a:ext cx="3969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보존되다</a:t>
            </a:r>
            <a:r>
              <a:rPr lang="en-US" altLang="ko-KR" dirty="0"/>
              <a:t>/to be preserved</a:t>
            </a:r>
            <a:endParaRPr 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4667481" y="1027476"/>
            <a:ext cx="3031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탑</a:t>
            </a:r>
            <a:r>
              <a:rPr lang="en-US" altLang="ko-KR" dirty="0"/>
              <a:t>/pagoda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603492" y="1675071"/>
            <a:ext cx="3889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남아 있다</a:t>
            </a:r>
            <a:r>
              <a:rPr lang="en-US" altLang="ko-KR" dirty="0"/>
              <a:t>/to remain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4667481" y="1667688"/>
            <a:ext cx="326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전통 가옥</a:t>
            </a:r>
            <a:r>
              <a:rPr lang="en-US" altLang="ko-KR" dirty="0"/>
              <a:t>/traditional house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4667481" y="2307900"/>
            <a:ext cx="4839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궁궐</a:t>
            </a:r>
            <a:r>
              <a:rPr lang="en-US" altLang="ko-KR" dirty="0"/>
              <a:t>/palace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603492" y="2954165"/>
            <a:ext cx="404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문화재</a:t>
            </a:r>
            <a:r>
              <a:rPr lang="en-US" altLang="ko-KR" dirty="0"/>
              <a:t>/cultural assets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4667481" y="2948112"/>
            <a:ext cx="3294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인상적이다</a:t>
            </a:r>
            <a:r>
              <a:rPr lang="en-US" altLang="ko-KR" dirty="0"/>
              <a:t>/to be impressive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603492" y="3593712"/>
            <a:ext cx="3994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유물</a:t>
            </a:r>
            <a:r>
              <a:rPr lang="en-US" altLang="ko-KR" dirty="0"/>
              <a:t>/relic</a:t>
            </a:r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4667481" y="3588324"/>
            <a:ext cx="3462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수수하다</a:t>
            </a:r>
            <a:r>
              <a:rPr lang="en-US" altLang="ko-KR" dirty="0"/>
              <a:t>/to be (pleasantly) plain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603492" y="4233259"/>
            <a:ext cx="3893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동상</a:t>
            </a:r>
            <a:r>
              <a:rPr lang="en-US" altLang="ko-KR" dirty="0"/>
              <a:t>/statue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0DF661F-54AF-414C-86C8-9861048FB76B}"/>
              </a:ext>
            </a:extLst>
          </p:cNvPr>
          <p:cNvSpPr txBox="1"/>
          <p:nvPr/>
        </p:nvSpPr>
        <p:spPr>
          <a:xfrm>
            <a:off x="603492" y="4872806"/>
            <a:ext cx="3590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벽화</a:t>
            </a:r>
            <a:r>
              <a:rPr lang="en-US" altLang="ko-KR" dirty="0"/>
              <a:t>/mural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4667481" y="4228536"/>
            <a:ext cx="3514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세련되다</a:t>
            </a:r>
            <a:r>
              <a:rPr lang="en-US" altLang="ko-KR" dirty="0"/>
              <a:t>/to be refined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7D9785-B36A-F346-A87D-4BC040381DE3}"/>
              </a:ext>
            </a:extLst>
          </p:cNvPr>
          <p:cNvSpPr txBox="1"/>
          <p:nvPr/>
        </p:nvSpPr>
        <p:spPr>
          <a:xfrm>
            <a:off x="4667481" y="4868748"/>
            <a:ext cx="4918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멋지다</a:t>
            </a:r>
            <a:r>
              <a:rPr lang="en-US" altLang="ko-KR" dirty="0"/>
              <a:t>/to be nice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2368" y="13939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4F9EC5-14AA-4F61-A762-2A09AB60A9F4}"/>
              </a:ext>
            </a:extLst>
          </p:cNvPr>
          <p:cNvSpPr txBox="1"/>
          <p:nvPr/>
        </p:nvSpPr>
        <p:spPr>
          <a:xfrm>
            <a:off x="603492" y="2314618"/>
            <a:ext cx="351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관리가 잘 되다</a:t>
            </a:r>
            <a:r>
              <a:rPr lang="en-US" altLang="ko-KR" dirty="0"/>
              <a:t>/to be well-kept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C36BAF-2D0C-4D91-9985-E9CE0226AFA6}"/>
              </a:ext>
            </a:extLst>
          </p:cNvPr>
          <p:cNvSpPr txBox="1"/>
          <p:nvPr/>
        </p:nvSpPr>
        <p:spPr>
          <a:xfrm>
            <a:off x="603492" y="5512355"/>
            <a:ext cx="394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왕관</a:t>
            </a:r>
            <a:r>
              <a:rPr lang="en-US" altLang="ko-KR" dirty="0"/>
              <a:t>/crown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2943E1-4D89-4AF3-A6E3-29DBB3AF3610}"/>
              </a:ext>
            </a:extLst>
          </p:cNvPr>
          <p:cNvSpPr txBox="1"/>
          <p:nvPr/>
        </p:nvSpPr>
        <p:spPr>
          <a:xfrm>
            <a:off x="4667481" y="5508960"/>
            <a:ext cx="4611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화려하다</a:t>
            </a:r>
            <a:r>
              <a:rPr lang="en-US" altLang="ko-KR" dirty="0"/>
              <a:t>/to be fancy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E3A7BDB-8660-467A-92E7-6D34486E2FFD}"/>
              </a:ext>
            </a:extLst>
          </p:cNvPr>
          <p:cNvSpPr txBox="1"/>
          <p:nvPr/>
        </p:nvSpPr>
        <p:spPr>
          <a:xfrm>
            <a:off x="8182228" y="1561993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대나무 숲</a:t>
            </a:r>
            <a:r>
              <a:rPr lang="en-US" altLang="ko-KR" dirty="0"/>
              <a:t>/bamboo grove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851FE0E-5462-41BC-9E53-FEEFE0A52CAC}"/>
              </a:ext>
            </a:extLst>
          </p:cNvPr>
          <p:cNvSpPr txBox="1"/>
          <p:nvPr/>
        </p:nvSpPr>
        <p:spPr>
          <a:xfrm>
            <a:off x="8182228" y="1032476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답답하다</a:t>
            </a:r>
            <a:r>
              <a:rPr lang="en-US" altLang="ko-KR" dirty="0"/>
              <a:t>/to be stuffy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90F6B7D-84A1-40D7-9D81-0D4837366EE1}"/>
              </a:ext>
            </a:extLst>
          </p:cNvPr>
          <p:cNvSpPr txBox="1"/>
          <p:nvPr/>
        </p:nvSpPr>
        <p:spPr>
          <a:xfrm>
            <a:off x="8182228" y="2091510"/>
            <a:ext cx="3952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재외 동포 후세</a:t>
            </a:r>
            <a:r>
              <a:rPr lang="en-US" altLang="ko-KR" dirty="0"/>
              <a:t>/later generations of Korean residents abroad</a:t>
            </a:r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5D6C104-8980-4221-BF67-95DDA0ADD5C4}"/>
              </a:ext>
            </a:extLst>
          </p:cNvPr>
          <p:cNvSpPr txBox="1"/>
          <p:nvPr/>
        </p:nvSpPr>
        <p:spPr>
          <a:xfrm>
            <a:off x="8182228" y="2898025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소리를 지르다</a:t>
            </a:r>
            <a:r>
              <a:rPr lang="en-US" altLang="ko-KR" dirty="0"/>
              <a:t>/to shout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33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30" grpId="0"/>
      <p:bldP spid="32" grpId="0"/>
      <p:bldP spid="34" grpId="0"/>
      <p:bldP spid="36" grpId="0"/>
      <p:bldP spid="38" grpId="0"/>
      <p:bldP spid="40" grpId="0"/>
      <p:bldP spid="42" grpId="0"/>
      <p:bldP spid="23" grpId="0"/>
      <p:bldP spid="27" grpId="0"/>
      <p:bldP spid="29" grpId="0"/>
      <p:bldP spid="31" grpId="0"/>
      <p:bldP spid="33" grpId="0"/>
      <p:bldP spid="35" grpId="0"/>
      <p:bldP spid="28" grpId="0"/>
      <p:bldP spid="37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800" dirty="0"/>
              <a:t>Unit 2  </a:t>
            </a:r>
            <a:r>
              <a:rPr lang="ko-KR" altLang="en-US" sz="2800" dirty="0"/>
              <a:t>볼수록 매력적인 경주</a:t>
            </a:r>
            <a:br>
              <a:rPr lang="en-US" sz="2800" dirty="0"/>
            </a:br>
            <a:r>
              <a:rPr lang="ko-KR" altLang="en-US" sz="2800" dirty="0"/>
              <a:t>어휘</a:t>
            </a:r>
            <a:endParaRPr lang="en-US" sz="2800" dirty="0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2854" y="0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F125C6-6155-444A-95F0-05772EA504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5421" y="1067414"/>
            <a:ext cx="8701158" cy="50410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6B5E43-0338-4095-9C6D-8534482FB4AB}"/>
              </a:ext>
            </a:extLst>
          </p:cNvPr>
          <p:cNvSpPr txBox="1"/>
          <p:nvPr/>
        </p:nvSpPr>
        <p:spPr>
          <a:xfrm>
            <a:off x="2290485" y="3087009"/>
            <a:ext cx="1380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FF0000"/>
                </a:solidFill>
              </a:rPr>
              <a:t>왕릉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3B8405-DBC1-4847-816D-9AD7633B2703}"/>
              </a:ext>
            </a:extLst>
          </p:cNvPr>
          <p:cNvSpPr txBox="1"/>
          <p:nvPr/>
        </p:nvSpPr>
        <p:spPr>
          <a:xfrm>
            <a:off x="2290484" y="4711593"/>
            <a:ext cx="1380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FF0000"/>
                </a:solidFill>
              </a:rPr>
              <a:t>왕관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A0D79E-23D3-489D-8357-E575D9714598}"/>
              </a:ext>
            </a:extLst>
          </p:cNvPr>
          <p:cNvSpPr txBox="1"/>
          <p:nvPr/>
        </p:nvSpPr>
        <p:spPr>
          <a:xfrm>
            <a:off x="8587653" y="3034798"/>
            <a:ext cx="1955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>
                <a:solidFill>
                  <a:srgbClr val="FF0000"/>
                </a:solidFill>
              </a:rPr>
              <a:t>전통가옥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D31161-A99D-4C54-9464-B2DD2FDBE0E5}"/>
              </a:ext>
            </a:extLst>
          </p:cNvPr>
          <p:cNvSpPr txBox="1"/>
          <p:nvPr/>
        </p:nvSpPr>
        <p:spPr>
          <a:xfrm>
            <a:off x="8752245" y="3916065"/>
            <a:ext cx="1380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FF0000"/>
                </a:solidFill>
              </a:rPr>
              <a:t>동상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9E242D-1188-4901-A833-7FD2A40AD89D}"/>
              </a:ext>
            </a:extLst>
          </p:cNvPr>
          <p:cNvSpPr txBox="1"/>
          <p:nvPr/>
        </p:nvSpPr>
        <p:spPr>
          <a:xfrm>
            <a:off x="8752245" y="4797332"/>
            <a:ext cx="1380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FF0000"/>
                </a:solidFill>
              </a:rPr>
              <a:t>탑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4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800" dirty="0"/>
              <a:t>Unit 2 </a:t>
            </a:r>
            <a:r>
              <a:rPr lang="ko-KR" altLang="en-US" sz="2800" dirty="0"/>
              <a:t>볼수록 매력적인 경주</a:t>
            </a:r>
            <a:br>
              <a:rPr lang="en-US" sz="3200" dirty="0"/>
            </a:br>
            <a:r>
              <a:rPr lang="ko-KR" altLang="en-US" sz="2800" dirty="0"/>
              <a:t>어휘</a:t>
            </a:r>
            <a:endParaRPr lang="en-US" sz="2800" dirty="0">
              <a:hlinkClick r:id="rId3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2854" y="24603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C18179-33F8-470C-B0DE-4AC51FD4D1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012" y="1140140"/>
            <a:ext cx="11237976" cy="49178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C2F6F42-CE35-45F9-82CB-31C62623EBEC}"/>
              </a:ext>
            </a:extLst>
          </p:cNvPr>
          <p:cNvSpPr txBox="1"/>
          <p:nvPr/>
        </p:nvSpPr>
        <p:spPr>
          <a:xfrm>
            <a:off x="7068312" y="3256290"/>
            <a:ext cx="3063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인상적이었어요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D41D76-E491-4E9F-8A39-039A8D95E84C}"/>
              </a:ext>
            </a:extLst>
          </p:cNvPr>
          <p:cNvSpPr txBox="1"/>
          <p:nvPr/>
        </p:nvSpPr>
        <p:spPr>
          <a:xfrm>
            <a:off x="2036064" y="3957330"/>
            <a:ext cx="3063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수수한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EF8374-4B28-4C5C-9761-8D18623AE981}"/>
              </a:ext>
            </a:extLst>
          </p:cNvPr>
          <p:cNvSpPr txBox="1"/>
          <p:nvPr/>
        </p:nvSpPr>
        <p:spPr>
          <a:xfrm>
            <a:off x="5638800" y="4641272"/>
            <a:ext cx="3063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화려한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762B09-4944-4D94-B787-3807CC4E4851}"/>
              </a:ext>
            </a:extLst>
          </p:cNvPr>
          <p:cNvSpPr txBox="1"/>
          <p:nvPr/>
        </p:nvSpPr>
        <p:spPr>
          <a:xfrm>
            <a:off x="3849951" y="5304882"/>
            <a:ext cx="3063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멋진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50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2343" y="114610"/>
            <a:ext cx="4054909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대화를 따라해 봐요 </a:t>
            </a:r>
            <a:r>
              <a:rPr lang="en-US" altLang="ko-KR" sz="2800" dirty="0">
                <a:solidFill>
                  <a:srgbClr val="000000"/>
                </a:solidFill>
              </a:rPr>
              <a:t>P.23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668480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   </a:t>
            </a:r>
            <a:r>
              <a:rPr lang="en-US" sz="3200" dirty="0"/>
              <a:t>Unit 2 </a:t>
            </a:r>
            <a:r>
              <a:rPr lang="ko-KR" altLang="en-US" sz="2800" dirty="0"/>
              <a:t>볼수록 매력적인 경주</a:t>
            </a:r>
            <a:br>
              <a:rPr lang="en-US" sz="2800" dirty="0"/>
            </a:b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8B49A7-5CF2-41CA-80AE-F70B256A5F65}"/>
              </a:ext>
            </a:extLst>
          </p:cNvPr>
          <p:cNvSpPr/>
          <p:nvPr/>
        </p:nvSpPr>
        <p:spPr>
          <a:xfrm>
            <a:off x="7975366" y="1269081"/>
            <a:ext cx="4054909" cy="182293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A3012D-F3C5-45DB-83FA-D6F9FAC1AB85}"/>
              </a:ext>
            </a:extLst>
          </p:cNvPr>
          <p:cNvSpPr txBox="1"/>
          <p:nvPr/>
        </p:nvSpPr>
        <p:spPr>
          <a:xfrm>
            <a:off x="8297984" y="1466989"/>
            <a:ext cx="3409674" cy="14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/>
              <a:t>진호가 가장 멋있다고 말한 유적은 무엇인가요</a:t>
            </a:r>
            <a:r>
              <a:rPr lang="en-US" altLang="ko-KR" sz="2000" b="1" dirty="0"/>
              <a:t>? </a:t>
            </a:r>
            <a:r>
              <a:rPr lang="ko-KR" altLang="en-US" sz="2000" b="1" dirty="0"/>
              <a:t>또 그 이유는 무엇인가요</a:t>
            </a:r>
            <a:r>
              <a:rPr lang="en-US" altLang="ko-KR" sz="2000" b="1" dirty="0"/>
              <a:t>?</a:t>
            </a:r>
            <a:endParaRPr lang="en-US" sz="20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BDC22D-0719-41CF-806B-E04F65F72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74051">
            <a:off x="7567556" y="983467"/>
            <a:ext cx="795820" cy="9810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693FBA8C-B53D-4A32-97BB-7DA80E027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437A8B-DD93-4591-998E-CCF269CB4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01161C-91DB-42EA-AA17-D132E0E64C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7984" y="3600823"/>
            <a:ext cx="3188628" cy="22959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C3FE11-4743-4F17-8CE6-078011B8C6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66" y="1113216"/>
            <a:ext cx="7422494" cy="5039653"/>
          </a:xfrm>
          <a:prstGeom prst="rect">
            <a:avLst/>
          </a:prstGeom>
        </p:spPr>
      </p:pic>
      <p:pic>
        <p:nvPicPr>
          <p:cNvPr id="9" name="003">
            <a:hlinkClick r:id="" action="ppaction://media"/>
            <a:extLst>
              <a:ext uri="{FF2B5EF4-FFF2-40B4-BE49-F238E27FC236}">
                <a16:creationId xmlns:a16="http://schemas.microsoft.com/office/drawing/2014/main" id="{43673620-1B2F-4142-9D51-846CC58A13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65950" y="69043"/>
            <a:ext cx="676334" cy="67633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36023ED7-A5E3-411F-8EED-E8FCB690F914}"/>
              </a:ext>
            </a:extLst>
          </p:cNvPr>
          <p:cNvSpPr/>
          <p:nvPr/>
        </p:nvSpPr>
        <p:spPr>
          <a:xfrm>
            <a:off x="4160520" y="2331720"/>
            <a:ext cx="585216" cy="3566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BF0ED70-10A6-4F75-8FBC-F319DC46658D}"/>
              </a:ext>
            </a:extLst>
          </p:cNvPr>
          <p:cNvSpPr/>
          <p:nvPr/>
        </p:nvSpPr>
        <p:spPr>
          <a:xfrm>
            <a:off x="4334256" y="2624328"/>
            <a:ext cx="965096" cy="3566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0810B5A-D92D-48F3-A467-054811FD3F6B}"/>
              </a:ext>
            </a:extLst>
          </p:cNvPr>
          <p:cNvSpPr/>
          <p:nvPr/>
        </p:nvSpPr>
        <p:spPr>
          <a:xfrm>
            <a:off x="2944368" y="2980944"/>
            <a:ext cx="731520" cy="4480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259A4AF-C3CB-46BA-A430-9359EBEB4747}"/>
              </a:ext>
            </a:extLst>
          </p:cNvPr>
          <p:cNvSpPr/>
          <p:nvPr/>
        </p:nvSpPr>
        <p:spPr>
          <a:xfrm>
            <a:off x="1112520" y="3781734"/>
            <a:ext cx="5681472" cy="77433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6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85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 err="1">
                <a:solidFill>
                  <a:srgbClr val="FF0000"/>
                </a:solidFill>
              </a:rPr>
              <a:t>ㅇ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ㄹ수록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2935151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나이가 어리면 </a:t>
            </a:r>
            <a:r>
              <a:rPr lang="ko-KR" altLang="en-US" sz="2400" b="1" u="sng" dirty="0">
                <a:solidFill>
                  <a:srgbClr val="FF0000"/>
                </a:solidFill>
              </a:rPr>
              <a:t>어릴수록</a:t>
            </a:r>
            <a:r>
              <a:rPr lang="ko-KR" altLang="en-US" sz="2400" dirty="0"/>
              <a:t> 외국어를 빨리 배울 수 있어요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674951"/>
            <a:ext cx="11756569" cy="680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3200" dirty="0"/>
              <a:t> </a:t>
            </a:r>
            <a:r>
              <a:rPr lang="en-US" altLang="ko-KR" sz="2400" dirty="0"/>
              <a:t>2. </a:t>
            </a:r>
            <a:r>
              <a:rPr lang="ko-KR" altLang="en-US" sz="2400" dirty="0"/>
              <a:t>왕관이나 탑과 같이 오래된 유물은 시간이 </a:t>
            </a:r>
            <a:r>
              <a:rPr lang="ko-KR" altLang="en-US" sz="2400" b="1" u="sng" dirty="0">
                <a:solidFill>
                  <a:srgbClr val="FF0000"/>
                </a:solidFill>
              </a:rPr>
              <a:t>지날수록</a:t>
            </a:r>
            <a:r>
              <a:rPr lang="ko-KR" altLang="en-US" sz="2400" dirty="0"/>
              <a:t> 가치가 높아져요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56183" y="4633913"/>
            <a:ext cx="10075570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3. A</a:t>
            </a:r>
            <a:r>
              <a:rPr lang="ko-KR" altLang="en-US" sz="2400" dirty="0"/>
              <a:t>  한국어 배우기가 어때요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B </a:t>
            </a:r>
            <a:r>
              <a:rPr lang="ko-KR" altLang="en-US" sz="2400" dirty="0"/>
              <a:t> 한국어는 배우면 </a:t>
            </a:r>
            <a:r>
              <a:rPr lang="ko-KR" altLang="en-US" sz="2400" b="1" u="sng" dirty="0">
                <a:solidFill>
                  <a:srgbClr val="FF0000"/>
                </a:solidFill>
              </a:rPr>
              <a:t>배울수록</a:t>
            </a:r>
            <a:r>
              <a:rPr lang="ko-KR" altLang="en-US" sz="2400" dirty="0"/>
              <a:t> 더 재미있어요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verb or an adjective) This is used to describe how a situation becomes more or less serious in the succeeding part following the first part.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024C03-F16A-453C-98A5-2A8FDCBAB2DF}"/>
              </a:ext>
            </a:extLst>
          </p:cNvPr>
          <p:cNvGrpSpPr/>
          <p:nvPr/>
        </p:nvGrpSpPr>
        <p:grpSpPr>
          <a:xfrm>
            <a:off x="2383382" y="74437"/>
            <a:ext cx="6815811" cy="941677"/>
            <a:chOff x="2436379" y="74437"/>
            <a:chExt cx="6259805" cy="941677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7C4D8E54-480B-554A-9901-D8B275C9B366}"/>
                </a:ext>
              </a:extLst>
            </p:cNvPr>
            <p:cNvSpPr txBox="1">
              <a:spLocks/>
            </p:cNvSpPr>
            <p:nvPr/>
          </p:nvSpPr>
          <p:spPr>
            <a:xfrm>
              <a:off x="2996089" y="86290"/>
              <a:ext cx="5700095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2  </a:t>
              </a:r>
              <a:r>
                <a:rPr lang="ko-KR" altLang="en-US" sz="2800" dirty="0"/>
                <a:t>볼수록 매력적인 경주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ㄹ수록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78821B-6012-47A2-94A6-0724E00DE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6379" y="74437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263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2859</TotalTime>
  <Words>2612</Words>
  <Application>Microsoft Office PowerPoint</Application>
  <PresentationFormat>Widescreen</PresentationFormat>
  <Paragraphs>377</Paragraphs>
  <Slides>36</Slides>
  <Notes>36</Notes>
  <HiddenSlides>0</HiddenSlides>
  <MMClips>5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굴림</vt:lpstr>
      <vt:lpstr>Arial</vt:lpstr>
      <vt:lpstr>Calibri</vt:lpstr>
      <vt:lpstr>Calibri Light</vt:lpstr>
      <vt:lpstr>Palatino Linotype</vt:lpstr>
      <vt:lpstr>Wingdings 3</vt:lpstr>
      <vt:lpstr>Office Theme</vt:lpstr>
      <vt:lpstr>Bitmap Image</vt:lpstr>
      <vt:lpstr>     재외동포를 위한 한국어(영어권)   5-1  </vt:lpstr>
      <vt:lpstr>PowerPoint Presentation</vt:lpstr>
      <vt:lpstr>PowerPoint Presentation</vt:lpstr>
      <vt:lpstr>PowerPoint Presentation</vt:lpstr>
      <vt:lpstr>Unit 2  볼수록 매력적인 경주 어휘 Vocabulary-Falshcards</vt:lpstr>
      <vt:lpstr>Unit 2  볼수록 매력적인 경주 어휘</vt:lpstr>
      <vt:lpstr>Unit 2 볼수록 매력적인 경주 어휘</vt:lpstr>
      <vt:lpstr>대화를 따라해 봐요 P.23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 P.26</vt:lpstr>
      <vt:lpstr>듣고 말해 봐요 P.26</vt:lpstr>
      <vt:lpstr>듣고 말해 봐요 P.26</vt:lpstr>
      <vt:lpstr> 읽고 써 봐요 P.28</vt:lpstr>
      <vt:lpstr> 읽고 써 봐요 P.29</vt:lpstr>
      <vt:lpstr> 읽고 써 봐요 P.65</vt:lpstr>
      <vt:lpstr> 문화 P.30</vt:lpstr>
      <vt:lpstr>PowerPoint Presentation</vt:lpstr>
      <vt:lpstr>이번 주 숙제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5-1</dc:title>
  <dc:creator>C.-H. Jeon</dc:creator>
  <cp:lastModifiedBy>Hyunkyu Yi</cp:lastModifiedBy>
  <cp:revision>290</cp:revision>
  <dcterms:created xsi:type="dcterms:W3CDTF">2020-04-29T03:48:50Z</dcterms:created>
  <dcterms:modified xsi:type="dcterms:W3CDTF">2020-06-17T04:05:25Z</dcterms:modified>
</cp:coreProperties>
</file>